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tiff" ContentType="image/tiff"/>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7.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72" r:id="rId4"/>
  </p:sldMasterIdLst>
  <p:notesMasterIdLst>
    <p:notesMasterId r:id="rId24"/>
  </p:notesMasterIdLst>
  <p:sldIdLst>
    <p:sldId id="446" r:id="rId5"/>
    <p:sldId id="318" r:id="rId6"/>
    <p:sldId id="327" r:id="rId7"/>
    <p:sldId id="329" r:id="rId8"/>
    <p:sldId id="438" r:id="rId9"/>
    <p:sldId id="322" r:id="rId10"/>
    <p:sldId id="436" r:id="rId11"/>
    <p:sldId id="324" r:id="rId12"/>
    <p:sldId id="315" r:id="rId13"/>
    <p:sldId id="336" r:id="rId14"/>
    <p:sldId id="337" r:id="rId15"/>
    <p:sldId id="323" r:id="rId16"/>
    <p:sldId id="339" r:id="rId17"/>
    <p:sldId id="340" r:id="rId18"/>
    <p:sldId id="316" r:id="rId19"/>
    <p:sldId id="449" r:id="rId20"/>
    <p:sldId id="338" r:id="rId21"/>
    <p:sldId id="320" r:id="rId22"/>
    <p:sldId id="448" r:id="rId23"/>
  </p:sldIdLst>
  <p:sldSz cx="12192000" cy="6858000"/>
  <p:notesSz cx="6858000" cy="9144000"/>
  <p:defaultTextStyle>
    <a:defPPr>
      <a:defRPr lang="en-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4AD47"/>
    <a:srgbClr val="52AD33"/>
    <a:srgbClr val="8EAD33"/>
    <a:srgbClr val="70AD33"/>
    <a:srgbClr val="203AE8"/>
    <a:srgbClr val="206AE8"/>
    <a:srgbClr val="208BE8"/>
    <a:srgbClr val="59AD00"/>
    <a:srgbClr val="70AD00"/>
    <a:srgbClr val="70AD1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7189"/>
    <p:restoredTop sz="87092"/>
  </p:normalViewPr>
  <p:slideViewPr>
    <p:cSldViewPr snapToGrid="0" snapToObjects="1">
      <p:cViewPr varScale="1">
        <p:scale>
          <a:sx n="71" d="100"/>
          <a:sy n="71" d="100"/>
        </p:scale>
        <p:origin x="176" y="504"/>
      </p:cViewPr>
      <p:guideLst/>
    </p:cSldViewPr>
  </p:slideViewPr>
  <p:notesTextViewPr>
    <p:cViewPr>
      <p:scale>
        <a:sx n="1" d="1"/>
        <a:sy n="1" d="1"/>
      </p:scale>
      <p:origin x="0" y="0"/>
    </p:cViewPr>
  </p:notesTextViewPr>
  <p:sorterViewPr>
    <p:cViewPr>
      <p:scale>
        <a:sx n="80" d="100"/>
        <a:sy n="8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viewProps" Target="viewProps.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notesMaster" Target="notesMasters/notesMaster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tableStyles" Target="tableStyles.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theme" Target="theme/theme1.xml"/></Relationships>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F0BD87F3-F96D-2746-9F61-A1D3BBAC5025}" type="doc">
      <dgm:prSet loTypeId="urn:microsoft.com/office/officeart/2005/8/layout/pyramid4" loCatId="" qsTypeId="urn:microsoft.com/office/officeart/2005/8/quickstyle/simple1" qsCatId="simple" csTypeId="urn:microsoft.com/office/officeart/2005/8/colors/colorful5" csCatId="colorful" phldr="1"/>
      <dgm:spPr/>
      <dgm:t>
        <a:bodyPr/>
        <a:lstStyle/>
        <a:p>
          <a:endParaRPr lang="en-GB"/>
        </a:p>
      </dgm:t>
    </dgm:pt>
    <dgm:pt modelId="{6C7982B3-843A-2D42-8FA2-4CAA590A4CC4}">
      <dgm:prSet phldrT="[Text]"/>
      <dgm:spPr>
        <a:solidFill>
          <a:schemeClr val="bg1">
            <a:lumMod val="85000"/>
          </a:schemeClr>
        </a:solidFill>
        <a:ln>
          <a:noFill/>
        </a:ln>
      </dgm:spPr>
      <dgm:t>
        <a:bodyPr/>
        <a:lstStyle/>
        <a:p>
          <a:r>
            <a:rPr lang="en-GB" dirty="0">
              <a:ln>
                <a:noFill/>
              </a:ln>
              <a:solidFill>
                <a:sysClr val="windowText" lastClr="000000"/>
              </a:solidFill>
            </a:rPr>
            <a:t>Action-Oriented Research</a:t>
          </a:r>
        </a:p>
      </dgm:t>
    </dgm:pt>
    <dgm:pt modelId="{75BEFFC8-3BC9-E742-AA22-61D1B3BF947D}" type="parTrans" cxnId="{61FC72A3-D069-FD41-ABB0-DC8081D68F6F}">
      <dgm:prSet/>
      <dgm:spPr/>
      <dgm:t>
        <a:bodyPr/>
        <a:lstStyle/>
        <a:p>
          <a:endParaRPr lang="en-GB"/>
        </a:p>
      </dgm:t>
    </dgm:pt>
    <dgm:pt modelId="{1C8DF1C6-42B9-AA4D-B9A2-8EE18AFBE671}" type="sibTrans" cxnId="{61FC72A3-D069-FD41-ABB0-DC8081D68F6F}">
      <dgm:prSet/>
      <dgm:spPr/>
      <dgm:t>
        <a:bodyPr/>
        <a:lstStyle/>
        <a:p>
          <a:endParaRPr lang="en-GB"/>
        </a:p>
      </dgm:t>
    </dgm:pt>
    <dgm:pt modelId="{F1847277-2197-B64E-BC9D-627BD464733E}">
      <dgm:prSet phldrT="[Text]"/>
      <dgm:spPr>
        <a:solidFill>
          <a:schemeClr val="bg1">
            <a:lumMod val="85000"/>
          </a:schemeClr>
        </a:solidFill>
        <a:ln>
          <a:noFill/>
        </a:ln>
      </dgm:spPr>
      <dgm:t>
        <a:bodyPr/>
        <a:lstStyle/>
        <a:p>
          <a:r>
            <a:rPr lang="en-GB" dirty="0">
              <a:ln>
                <a:noFill/>
              </a:ln>
              <a:solidFill>
                <a:sysClr val="windowText" lastClr="000000"/>
              </a:solidFill>
            </a:rPr>
            <a:t>Training/ Capacity Development </a:t>
          </a:r>
          <a:endParaRPr lang="en-GB" dirty="0">
            <a:solidFill>
              <a:sysClr val="windowText" lastClr="000000"/>
            </a:solidFill>
          </a:endParaRPr>
        </a:p>
      </dgm:t>
    </dgm:pt>
    <dgm:pt modelId="{3F3A81A3-74ED-1F4B-B874-27B8C124E40A}" type="parTrans" cxnId="{4D41B9FD-EEDD-034C-93D0-538462504F75}">
      <dgm:prSet/>
      <dgm:spPr/>
      <dgm:t>
        <a:bodyPr/>
        <a:lstStyle/>
        <a:p>
          <a:endParaRPr lang="en-GB"/>
        </a:p>
      </dgm:t>
    </dgm:pt>
    <dgm:pt modelId="{6ED17E42-8F98-B74D-90F1-FAFC88709631}" type="sibTrans" cxnId="{4D41B9FD-EEDD-034C-93D0-538462504F75}">
      <dgm:prSet/>
      <dgm:spPr/>
      <dgm:t>
        <a:bodyPr/>
        <a:lstStyle/>
        <a:p>
          <a:endParaRPr lang="en-GB"/>
        </a:p>
      </dgm:t>
    </dgm:pt>
    <dgm:pt modelId="{C709A368-048F-6B44-ADA2-6306E707B8C9}">
      <dgm:prSet phldrT="[Text]" custT="1"/>
      <dgm:spPr>
        <a:solidFill>
          <a:srgbClr val="208BE8"/>
        </a:solidFill>
        <a:ln>
          <a:noFill/>
        </a:ln>
      </dgm:spPr>
      <dgm:t>
        <a:bodyPr/>
        <a:lstStyle/>
        <a:p>
          <a:r>
            <a:rPr lang="en-GB" sz="1800" dirty="0"/>
            <a:t>Knowledge brokering to walk the last mile</a:t>
          </a:r>
        </a:p>
      </dgm:t>
    </dgm:pt>
    <dgm:pt modelId="{223B2DBB-8D97-5941-B769-2A11382ECCAA}" type="parTrans" cxnId="{096140F3-B001-5E41-81F7-5A1AAFB4B666}">
      <dgm:prSet/>
      <dgm:spPr/>
      <dgm:t>
        <a:bodyPr/>
        <a:lstStyle/>
        <a:p>
          <a:endParaRPr lang="en-GB"/>
        </a:p>
      </dgm:t>
    </dgm:pt>
    <dgm:pt modelId="{63A057A4-F3DF-B24B-B486-CF8E5C92D339}" type="sibTrans" cxnId="{096140F3-B001-5E41-81F7-5A1AAFB4B666}">
      <dgm:prSet/>
      <dgm:spPr/>
      <dgm:t>
        <a:bodyPr/>
        <a:lstStyle/>
        <a:p>
          <a:endParaRPr lang="en-GB"/>
        </a:p>
      </dgm:t>
    </dgm:pt>
    <dgm:pt modelId="{2E309425-1956-7044-A66B-F8C8FEBFDB75}">
      <dgm:prSet phldrT="[Text]"/>
      <dgm:spPr>
        <a:solidFill>
          <a:schemeClr val="bg1">
            <a:lumMod val="85000"/>
          </a:schemeClr>
        </a:solidFill>
        <a:ln>
          <a:noFill/>
        </a:ln>
      </dgm:spPr>
      <dgm:t>
        <a:bodyPr/>
        <a:lstStyle/>
        <a:p>
          <a:r>
            <a:rPr lang="en-GB" dirty="0">
              <a:solidFill>
                <a:sysClr val="windowText" lastClr="000000"/>
              </a:solidFill>
            </a:rPr>
            <a:t>Advisory Services</a:t>
          </a:r>
        </a:p>
      </dgm:t>
    </dgm:pt>
    <dgm:pt modelId="{F49AF385-A67C-D944-BA6E-DA669AD0FB5B}" type="parTrans" cxnId="{16F4C761-8626-8C4C-8887-C49302F3FFBB}">
      <dgm:prSet/>
      <dgm:spPr/>
      <dgm:t>
        <a:bodyPr/>
        <a:lstStyle/>
        <a:p>
          <a:endParaRPr lang="en-GB"/>
        </a:p>
      </dgm:t>
    </dgm:pt>
    <dgm:pt modelId="{1545B0A1-391A-2244-9CC7-2A9C56EABAED}" type="sibTrans" cxnId="{16F4C761-8626-8C4C-8887-C49302F3FFBB}">
      <dgm:prSet/>
      <dgm:spPr/>
      <dgm:t>
        <a:bodyPr/>
        <a:lstStyle/>
        <a:p>
          <a:endParaRPr lang="en-GB"/>
        </a:p>
      </dgm:t>
    </dgm:pt>
    <dgm:pt modelId="{248F41CE-8443-AE43-96FB-9A78E852C794}" type="pres">
      <dgm:prSet presAssocID="{F0BD87F3-F96D-2746-9F61-A1D3BBAC5025}" presName="compositeShape" presStyleCnt="0">
        <dgm:presLayoutVars>
          <dgm:chMax val="9"/>
          <dgm:dir/>
          <dgm:resizeHandles val="exact"/>
        </dgm:presLayoutVars>
      </dgm:prSet>
      <dgm:spPr/>
    </dgm:pt>
    <dgm:pt modelId="{BCB04E51-4087-A544-A8FD-E740BA736C68}" type="pres">
      <dgm:prSet presAssocID="{F0BD87F3-F96D-2746-9F61-A1D3BBAC5025}" presName="triangle1" presStyleLbl="node1" presStyleIdx="0" presStyleCnt="4">
        <dgm:presLayoutVars>
          <dgm:bulletEnabled val="1"/>
        </dgm:presLayoutVars>
      </dgm:prSet>
      <dgm:spPr/>
    </dgm:pt>
    <dgm:pt modelId="{419884F5-0AD1-8D40-A894-E7255A2EDA5D}" type="pres">
      <dgm:prSet presAssocID="{F0BD87F3-F96D-2746-9F61-A1D3BBAC5025}" presName="triangle2" presStyleLbl="node1" presStyleIdx="1" presStyleCnt="4">
        <dgm:presLayoutVars>
          <dgm:bulletEnabled val="1"/>
        </dgm:presLayoutVars>
      </dgm:prSet>
      <dgm:spPr/>
    </dgm:pt>
    <dgm:pt modelId="{ABBE1072-3469-FA41-91A9-AE52DB96AA11}" type="pres">
      <dgm:prSet presAssocID="{F0BD87F3-F96D-2746-9F61-A1D3BBAC5025}" presName="triangle3" presStyleLbl="node1" presStyleIdx="2" presStyleCnt="4" custScaleX="100470" custScaleY="99648" custLinFactNeighborX="617">
        <dgm:presLayoutVars>
          <dgm:bulletEnabled val="1"/>
        </dgm:presLayoutVars>
      </dgm:prSet>
      <dgm:spPr/>
    </dgm:pt>
    <dgm:pt modelId="{6926D872-1FA5-4545-8C52-6132B8F17000}" type="pres">
      <dgm:prSet presAssocID="{F0BD87F3-F96D-2746-9F61-A1D3BBAC5025}" presName="triangle4" presStyleLbl="node1" presStyleIdx="3" presStyleCnt="4">
        <dgm:presLayoutVars>
          <dgm:bulletEnabled val="1"/>
        </dgm:presLayoutVars>
      </dgm:prSet>
      <dgm:spPr/>
    </dgm:pt>
  </dgm:ptLst>
  <dgm:cxnLst>
    <dgm:cxn modelId="{7F12CE08-B609-8343-A62C-EF048AFFFC3D}" type="presOf" srcId="{2E309425-1956-7044-A66B-F8C8FEBFDB75}" destId="{6926D872-1FA5-4545-8C52-6132B8F17000}" srcOrd="0" destOrd="0" presId="urn:microsoft.com/office/officeart/2005/8/layout/pyramid4"/>
    <dgm:cxn modelId="{D811CF16-55FE-5643-A8D4-BD4EBFC1C404}" type="presOf" srcId="{6C7982B3-843A-2D42-8FA2-4CAA590A4CC4}" destId="{BCB04E51-4087-A544-A8FD-E740BA736C68}" srcOrd="0" destOrd="0" presId="urn:microsoft.com/office/officeart/2005/8/layout/pyramid4"/>
    <dgm:cxn modelId="{44627F1B-8902-BF4F-BEBC-5FE1320CDEC8}" type="presOf" srcId="{C709A368-048F-6B44-ADA2-6306E707B8C9}" destId="{ABBE1072-3469-FA41-91A9-AE52DB96AA11}" srcOrd="0" destOrd="0" presId="urn:microsoft.com/office/officeart/2005/8/layout/pyramid4"/>
    <dgm:cxn modelId="{16F4C761-8626-8C4C-8887-C49302F3FFBB}" srcId="{F0BD87F3-F96D-2746-9F61-A1D3BBAC5025}" destId="{2E309425-1956-7044-A66B-F8C8FEBFDB75}" srcOrd="3" destOrd="0" parTransId="{F49AF385-A67C-D944-BA6E-DA669AD0FB5B}" sibTransId="{1545B0A1-391A-2244-9CC7-2A9C56EABAED}"/>
    <dgm:cxn modelId="{61FC72A3-D069-FD41-ABB0-DC8081D68F6F}" srcId="{F0BD87F3-F96D-2746-9F61-A1D3BBAC5025}" destId="{6C7982B3-843A-2D42-8FA2-4CAA590A4CC4}" srcOrd="0" destOrd="0" parTransId="{75BEFFC8-3BC9-E742-AA22-61D1B3BF947D}" sibTransId="{1C8DF1C6-42B9-AA4D-B9A2-8EE18AFBE671}"/>
    <dgm:cxn modelId="{C8D4DDE5-A922-064F-AD0E-9A3E2A054E8F}" type="presOf" srcId="{F0BD87F3-F96D-2746-9F61-A1D3BBAC5025}" destId="{248F41CE-8443-AE43-96FB-9A78E852C794}" srcOrd="0" destOrd="0" presId="urn:microsoft.com/office/officeart/2005/8/layout/pyramid4"/>
    <dgm:cxn modelId="{71E0A2EE-3740-9E45-9525-61959AB39A29}" type="presOf" srcId="{F1847277-2197-B64E-BC9D-627BD464733E}" destId="{419884F5-0AD1-8D40-A894-E7255A2EDA5D}" srcOrd="0" destOrd="0" presId="urn:microsoft.com/office/officeart/2005/8/layout/pyramid4"/>
    <dgm:cxn modelId="{096140F3-B001-5E41-81F7-5A1AAFB4B666}" srcId="{F0BD87F3-F96D-2746-9F61-A1D3BBAC5025}" destId="{C709A368-048F-6B44-ADA2-6306E707B8C9}" srcOrd="2" destOrd="0" parTransId="{223B2DBB-8D97-5941-B769-2A11382ECCAA}" sibTransId="{63A057A4-F3DF-B24B-B486-CF8E5C92D339}"/>
    <dgm:cxn modelId="{4D41B9FD-EEDD-034C-93D0-538462504F75}" srcId="{F0BD87F3-F96D-2746-9F61-A1D3BBAC5025}" destId="{F1847277-2197-B64E-BC9D-627BD464733E}" srcOrd="1" destOrd="0" parTransId="{3F3A81A3-74ED-1F4B-B874-27B8C124E40A}" sibTransId="{6ED17E42-8F98-B74D-90F1-FAFC88709631}"/>
    <dgm:cxn modelId="{94EC6C7B-F73C-C24B-8BC5-809EFD26CDA8}" type="presParOf" srcId="{248F41CE-8443-AE43-96FB-9A78E852C794}" destId="{BCB04E51-4087-A544-A8FD-E740BA736C68}" srcOrd="0" destOrd="0" presId="urn:microsoft.com/office/officeart/2005/8/layout/pyramid4"/>
    <dgm:cxn modelId="{DE515E8B-1C3C-6148-8147-CE427089FB52}" type="presParOf" srcId="{248F41CE-8443-AE43-96FB-9A78E852C794}" destId="{419884F5-0AD1-8D40-A894-E7255A2EDA5D}" srcOrd="1" destOrd="0" presId="urn:microsoft.com/office/officeart/2005/8/layout/pyramid4"/>
    <dgm:cxn modelId="{4F465D12-007E-C24D-9103-C7E3393010D0}" type="presParOf" srcId="{248F41CE-8443-AE43-96FB-9A78E852C794}" destId="{ABBE1072-3469-FA41-91A9-AE52DB96AA11}" srcOrd="2" destOrd="0" presId="urn:microsoft.com/office/officeart/2005/8/layout/pyramid4"/>
    <dgm:cxn modelId="{BF605DD1-A9C4-FC4E-91B8-0FBD88738AA2}" type="presParOf" srcId="{248F41CE-8443-AE43-96FB-9A78E852C794}" destId="{6926D872-1FA5-4545-8C52-6132B8F17000}" srcOrd="3" destOrd="0" presId="urn:microsoft.com/office/officeart/2005/8/layout/pyramid4"/>
  </dgm:cxnLst>
  <dgm:bg>
    <a:solidFill>
      <a:schemeClr val="lt1"/>
    </a:solidFill>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1174CFFD-BB96-C849-9E9E-9010DB10D9E5}" type="doc">
      <dgm:prSet loTypeId="urn:microsoft.com/office/officeart/2005/8/layout/cycle8" loCatId="" qsTypeId="urn:microsoft.com/office/officeart/2005/8/quickstyle/simple1" qsCatId="simple" csTypeId="urn:microsoft.com/office/officeart/2005/8/colors/colorful5" csCatId="colorful" phldr="1"/>
      <dgm:spPr/>
    </dgm:pt>
    <dgm:pt modelId="{72AFB317-A63A-FE4D-BC84-39772A2BF374}">
      <dgm:prSet phldrT="[Text]"/>
      <dgm:spPr/>
      <dgm:t>
        <a:bodyPr/>
        <a:lstStyle/>
        <a:p>
          <a:r>
            <a:rPr lang="en-GB"/>
            <a:t>Climate Risk Management</a:t>
          </a:r>
        </a:p>
      </dgm:t>
    </dgm:pt>
    <dgm:pt modelId="{5A7CD306-E934-6A41-94E9-8746F20D279C}" type="parTrans" cxnId="{6CCC299E-767A-444C-A854-64B5D06658BA}">
      <dgm:prSet/>
      <dgm:spPr/>
      <dgm:t>
        <a:bodyPr/>
        <a:lstStyle/>
        <a:p>
          <a:endParaRPr lang="en-GB"/>
        </a:p>
      </dgm:t>
    </dgm:pt>
    <dgm:pt modelId="{116258BC-1431-5645-80EC-4318F236795E}" type="sibTrans" cxnId="{6CCC299E-767A-444C-A854-64B5D06658BA}">
      <dgm:prSet/>
      <dgm:spPr/>
      <dgm:t>
        <a:bodyPr/>
        <a:lstStyle/>
        <a:p>
          <a:endParaRPr lang="en-GB"/>
        </a:p>
      </dgm:t>
    </dgm:pt>
    <dgm:pt modelId="{DB2ADC12-14EB-DF44-BED8-7F464FB41F1B}">
      <dgm:prSet phldrT="[Text]"/>
      <dgm:spPr/>
      <dgm:t>
        <a:bodyPr/>
        <a:lstStyle/>
        <a:p>
          <a:r>
            <a:rPr lang="en-GB"/>
            <a:t>New Economics</a:t>
          </a:r>
        </a:p>
      </dgm:t>
    </dgm:pt>
    <dgm:pt modelId="{31FD0367-D323-874B-A5D5-3FD05377A9D7}" type="parTrans" cxnId="{FF61DC70-0138-004C-B5BC-010CF41DB28E}">
      <dgm:prSet/>
      <dgm:spPr/>
      <dgm:t>
        <a:bodyPr/>
        <a:lstStyle/>
        <a:p>
          <a:endParaRPr lang="en-GB"/>
        </a:p>
      </dgm:t>
    </dgm:pt>
    <dgm:pt modelId="{43E8E1C4-5ADE-B74E-A596-97EB7E7B9A7D}" type="sibTrans" cxnId="{FF61DC70-0138-004C-B5BC-010CF41DB28E}">
      <dgm:prSet/>
      <dgm:spPr/>
      <dgm:t>
        <a:bodyPr/>
        <a:lstStyle/>
        <a:p>
          <a:endParaRPr lang="en-GB"/>
        </a:p>
      </dgm:t>
    </dgm:pt>
    <dgm:pt modelId="{F12EC42E-3974-EF4C-B6A8-807E1687D77E}">
      <dgm:prSet phldrT="[Text]"/>
      <dgm:spPr/>
      <dgm:t>
        <a:bodyPr/>
        <a:lstStyle/>
        <a:p>
          <a:r>
            <a:rPr lang="en-GB"/>
            <a:t>Climate Justice</a:t>
          </a:r>
        </a:p>
      </dgm:t>
    </dgm:pt>
    <dgm:pt modelId="{D53DB315-CB1D-AC48-936C-8CC93F4F307E}" type="parTrans" cxnId="{365A0E71-E7FE-C14C-B167-9B60DC487342}">
      <dgm:prSet/>
      <dgm:spPr/>
      <dgm:t>
        <a:bodyPr/>
        <a:lstStyle/>
        <a:p>
          <a:endParaRPr lang="en-GB"/>
        </a:p>
      </dgm:t>
    </dgm:pt>
    <dgm:pt modelId="{0337F3D7-B6D4-C84C-857A-9CBA4250D216}" type="sibTrans" cxnId="{365A0E71-E7FE-C14C-B167-9B60DC487342}">
      <dgm:prSet/>
      <dgm:spPr/>
      <dgm:t>
        <a:bodyPr/>
        <a:lstStyle/>
        <a:p>
          <a:endParaRPr lang="en-GB"/>
        </a:p>
      </dgm:t>
    </dgm:pt>
    <dgm:pt modelId="{B203F20F-9CE8-9644-BAFB-8B883309884C}">
      <dgm:prSet phldrT="[Text]"/>
      <dgm:spPr/>
      <dgm:t>
        <a:bodyPr/>
        <a:lstStyle/>
        <a:p>
          <a:r>
            <a:rPr lang="en-GB"/>
            <a:t>Nature-Based Solutions (Urban)</a:t>
          </a:r>
        </a:p>
      </dgm:t>
    </dgm:pt>
    <dgm:pt modelId="{7F7A81B7-F363-1C45-9064-8E9A11D9AB89}" type="parTrans" cxnId="{44823E34-EC1B-5F49-A6BE-D055A60D416D}">
      <dgm:prSet/>
      <dgm:spPr/>
      <dgm:t>
        <a:bodyPr/>
        <a:lstStyle/>
        <a:p>
          <a:endParaRPr lang="en-GB"/>
        </a:p>
      </dgm:t>
    </dgm:pt>
    <dgm:pt modelId="{FDF68E0F-C0F4-7744-BF9B-DF8C9D1241A1}" type="sibTrans" cxnId="{44823E34-EC1B-5F49-A6BE-D055A60D416D}">
      <dgm:prSet/>
      <dgm:spPr/>
      <dgm:t>
        <a:bodyPr/>
        <a:lstStyle/>
        <a:p>
          <a:endParaRPr lang="en-GB"/>
        </a:p>
      </dgm:t>
    </dgm:pt>
    <dgm:pt modelId="{AB2DDCFC-0F46-064F-B9A5-A770C0624B67}">
      <dgm:prSet phldrT="[Text]"/>
      <dgm:spPr/>
      <dgm:t>
        <a:bodyPr/>
        <a:lstStyle/>
        <a:p>
          <a:r>
            <a:rPr lang="en-GB"/>
            <a:t>Climate Change Adaptation / Resilience</a:t>
          </a:r>
        </a:p>
      </dgm:t>
    </dgm:pt>
    <dgm:pt modelId="{0FB77698-40B6-304B-87B5-4F7DAC9B6D4B}" type="parTrans" cxnId="{DAAA2DE2-941A-DE44-818B-2F9FC9257DFD}">
      <dgm:prSet/>
      <dgm:spPr/>
      <dgm:t>
        <a:bodyPr/>
        <a:lstStyle/>
        <a:p>
          <a:endParaRPr lang="en-GB"/>
        </a:p>
      </dgm:t>
    </dgm:pt>
    <dgm:pt modelId="{56328C79-ECAD-AB4F-93AC-B6A7F827B2AC}" type="sibTrans" cxnId="{DAAA2DE2-941A-DE44-818B-2F9FC9257DFD}">
      <dgm:prSet/>
      <dgm:spPr/>
      <dgm:t>
        <a:bodyPr/>
        <a:lstStyle/>
        <a:p>
          <a:endParaRPr lang="en-GB"/>
        </a:p>
      </dgm:t>
    </dgm:pt>
    <dgm:pt modelId="{449C4FF9-C9CA-C748-A417-EBFF21E8BA06}" type="pres">
      <dgm:prSet presAssocID="{1174CFFD-BB96-C849-9E9E-9010DB10D9E5}" presName="compositeShape" presStyleCnt="0">
        <dgm:presLayoutVars>
          <dgm:chMax val="7"/>
          <dgm:dir/>
          <dgm:resizeHandles val="exact"/>
        </dgm:presLayoutVars>
      </dgm:prSet>
      <dgm:spPr/>
    </dgm:pt>
    <dgm:pt modelId="{9FCEB13B-0B23-5346-B07E-555EBC2218CF}" type="pres">
      <dgm:prSet presAssocID="{1174CFFD-BB96-C849-9E9E-9010DB10D9E5}" presName="wedge1" presStyleLbl="node1" presStyleIdx="0" presStyleCnt="5"/>
      <dgm:spPr/>
    </dgm:pt>
    <dgm:pt modelId="{C56D4CC1-4292-E246-80DC-E51A8E2F5B7C}" type="pres">
      <dgm:prSet presAssocID="{1174CFFD-BB96-C849-9E9E-9010DB10D9E5}" presName="dummy1a" presStyleCnt="0"/>
      <dgm:spPr/>
    </dgm:pt>
    <dgm:pt modelId="{A0879762-02C6-824E-B6DB-63205049EC60}" type="pres">
      <dgm:prSet presAssocID="{1174CFFD-BB96-C849-9E9E-9010DB10D9E5}" presName="dummy1b" presStyleCnt="0"/>
      <dgm:spPr/>
    </dgm:pt>
    <dgm:pt modelId="{0E761891-6BBF-B243-8FFD-D91F8A76DE9E}" type="pres">
      <dgm:prSet presAssocID="{1174CFFD-BB96-C849-9E9E-9010DB10D9E5}" presName="wedge1Tx" presStyleLbl="node1" presStyleIdx="0" presStyleCnt="5">
        <dgm:presLayoutVars>
          <dgm:chMax val="0"/>
          <dgm:chPref val="0"/>
          <dgm:bulletEnabled val="1"/>
        </dgm:presLayoutVars>
      </dgm:prSet>
      <dgm:spPr/>
    </dgm:pt>
    <dgm:pt modelId="{716F65E3-47CC-C741-9F99-CD694725471A}" type="pres">
      <dgm:prSet presAssocID="{1174CFFD-BB96-C849-9E9E-9010DB10D9E5}" presName="wedge2" presStyleLbl="node1" presStyleIdx="1" presStyleCnt="5"/>
      <dgm:spPr/>
    </dgm:pt>
    <dgm:pt modelId="{38B81E8B-9E05-204B-BA8A-015007809F8A}" type="pres">
      <dgm:prSet presAssocID="{1174CFFD-BB96-C849-9E9E-9010DB10D9E5}" presName="dummy2a" presStyleCnt="0"/>
      <dgm:spPr/>
    </dgm:pt>
    <dgm:pt modelId="{8C09412F-8A8F-6141-8AC7-D9FF7E90C4C8}" type="pres">
      <dgm:prSet presAssocID="{1174CFFD-BB96-C849-9E9E-9010DB10D9E5}" presName="dummy2b" presStyleCnt="0"/>
      <dgm:spPr/>
    </dgm:pt>
    <dgm:pt modelId="{41A30495-DB25-AA4D-A06C-4000F063755D}" type="pres">
      <dgm:prSet presAssocID="{1174CFFD-BB96-C849-9E9E-9010DB10D9E5}" presName="wedge2Tx" presStyleLbl="node1" presStyleIdx="1" presStyleCnt="5">
        <dgm:presLayoutVars>
          <dgm:chMax val="0"/>
          <dgm:chPref val="0"/>
          <dgm:bulletEnabled val="1"/>
        </dgm:presLayoutVars>
      </dgm:prSet>
      <dgm:spPr/>
    </dgm:pt>
    <dgm:pt modelId="{441317C0-A8F1-924C-97CB-853CB2E789C2}" type="pres">
      <dgm:prSet presAssocID="{1174CFFD-BB96-C849-9E9E-9010DB10D9E5}" presName="wedge3" presStyleLbl="node1" presStyleIdx="2" presStyleCnt="5"/>
      <dgm:spPr/>
    </dgm:pt>
    <dgm:pt modelId="{8DF8D0B9-3B7B-774D-986D-C54D504431EE}" type="pres">
      <dgm:prSet presAssocID="{1174CFFD-BB96-C849-9E9E-9010DB10D9E5}" presName="dummy3a" presStyleCnt="0"/>
      <dgm:spPr/>
    </dgm:pt>
    <dgm:pt modelId="{33B645FD-EB00-FD47-A8F1-6A461BFDB65A}" type="pres">
      <dgm:prSet presAssocID="{1174CFFD-BB96-C849-9E9E-9010DB10D9E5}" presName="dummy3b" presStyleCnt="0"/>
      <dgm:spPr/>
    </dgm:pt>
    <dgm:pt modelId="{7B22EEF0-9CC1-254E-A788-61A16C5F5AA8}" type="pres">
      <dgm:prSet presAssocID="{1174CFFD-BB96-C849-9E9E-9010DB10D9E5}" presName="wedge3Tx" presStyleLbl="node1" presStyleIdx="2" presStyleCnt="5">
        <dgm:presLayoutVars>
          <dgm:chMax val="0"/>
          <dgm:chPref val="0"/>
          <dgm:bulletEnabled val="1"/>
        </dgm:presLayoutVars>
      </dgm:prSet>
      <dgm:spPr/>
    </dgm:pt>
    <dgm:pt modelId="{7D4846DB-571F-1F43-BBD7-868F556389F1}" type="pres">
      <dgm:prSet presAssocID="{1174CFFD-BB96-C849-9E9E-9010DB10D9E5}" presName="wedge4" presStyleLbl="node1" presStyleIdx="3" presStyleCnt="5"/>
      <dgm:spPr/>
    </dgm:pt>
    <dgm:pt modelId="{B7978F2F-CF69-D346-A39B-A8519D1F2C4C}" type="pres">
      <dgm:prSet presAssocID="{1174CFFD-BB96-C849-9E9E-9010DB10D9E5}" presName="dummy4a" presStyleCnt="0"/>
      <dgm:spPr/>
    </dgm:pt>
    <dgm:pt modelId="{6CE44099-BEB8-3D48-B25A-74474ED0C0C0}" type="pres">
      <dgm:prSet presAssocID="{1174CFFD-BB96-C849-9E9E-9010DB10D9E5}" presName="dummy4b" presStyleCnt="0"/>
      <dgm:spPr/>
    </dgm:pt>
    <dgm:pt modelId="{0FFB71EC-B528-EB4F-97EA-162B0BEF5939}" type="pres">
      <dgm:prSet presAssocID="{1174CFFD-BB96-C849-9E9E-9010DB10D9E5}" presName="wedge4Tx" presStyleLbl="node1" presStyleIdx="3" presStyleCnt="5">
        <dgm:presLayoutVars>
          <dgm:chMax val="0"/>
          <dgm:chPref val="0"/>
          <dgm:bulletEnabled val="1"/>
        </dgm:presLayoutVars>
      </dgm:prSet>
      <dgm:spPr/>
    </dgm:pt>
    <dgm:pt modelId="{A12292D4-6D7A-2F4C-8AC0-ED3A3AA2EEA9}" type="pres">
      <dgm:prSet presAssocID="{1174CFFD-BB96-C849-9E9E-9010DB10D9E5}" presName="wedge5" presStyleLbl="node1" presStyleIdx="4" presStyleCnt="5"/>
      <dgm:spPr/>
    </dgm:pt>
    <dgm:pt modelId="{8A378448-ECC5-3F45-9120-6DBD5F9AD67E}" type="pres">
      <dgm:prSet presAssocID="{1174CFFD-BB96-C849-9E9E-9010DB10D9E5}" presName="dummy5a" presStyleCnt="0"/>
      <dgm:spPr/>
    </dgm:pt>
    <dgm:pt modelId="{F34C2B3F-7CCC-8147-AB5A-2F1D7C311315}" type="pres">
      <dgm:prSet presAssocID="{1174CFFD-BB96-C849-9E9E-9010DB10D9E5}" presName="dummy5b" presStyleCnt="0"/>
      <dgm:spPr/>
    </dgm:pt>
    <dgm:pt modelId="{AF4A7BCE-0A2F-794F-8DC3-4F9D88C1AEA5}" type="pres">
      <dgm:prSet presAssocID="{1174CFFD-BB96-C849-9E9E-9010DB10D9E5}" presName="wedge5Tx" presStyleLbl="node1" presStyleIdx="4" presStyleCnt="5">
        <dgm:presLayoutVars>
          <dgm:chMax val="0"/>
          <dgm:chPref val="0"/>
          <dgm:bulletEnabled val="1"/>
        </dgm:presLayoutVars>
      </dgm:prSet>
      <dgm:spPr/>
    </dgm:pt>
    <dgm:pt modelId="{87BBA7B8-FE5B-A44D-8A41-CE31DC0DE6C2}" type="pres">
      <dgm:prSet presAssocID="{116258BC-1431-5645-80EC-4318F236795E}" presName="arrowWedge1" presStyleLbl="fgSibTrans2D1" presStyleIdx="0" presStyleCnt="5"/>
      <dgm:spPr>
        <a:solidFill>
          <a:schemeClr val="bg1">
            <a:lumMod val="65000"/>
          </a:schemeClr>
        </a:solidFill>
      </dgm:spPr>
    </dgm:pt>
    <dgm:pt modelId="{23EF9F65-3361-4A40-B944-9F32DE151B39}" type="pres">
      <dgm:prSet presAssocID="{43E8E1C4-5ADE-B74E-A596-97EB7E7B9A7D}" presName="arrowWedge2" presStyleLbl="fgSibTrans2D1" presStyleIdx="1" presStyleCnt="5"/>
      <dgm:spPr>
        <a:solidFill>
          <a:schemeClr val="bg1">
            <a:lumMod val="65000"/>
          </a:schemeClr>
        </a:solidFill>
      </dgm:spPr>
    </dgm:pt>
    <dgm:pt modelId="{7CD3A768-3924-6B4E-9D57-3092508961AB}" type="pres">
      <dgm:prSet presAssocID="{56328C79-ECAD-AB4F-93AC-B6A7F827B2AC}" presName="arrowWedge3" presStyleLbl="fgSibTrans2D1" presStyleIdx="2" presStyleCnt="5"/>
      <dgm:spPr>
        <a:solidFill>
          <a:schemeClr val="bg1">
            <a:lumMod val="65000"/>
          </a:schemeClr>
        </a:solidFill>
      </dgm:spPr>
    </dgm:pt>
    <dgm:pt modelId="{4325B1CD-AE10-D144-BCE7-ACAD70484690}" type="pres">
      <dgm:prSet presAssocID="{0337F3D7-B6D4-C84C-857A-9CBA4250D216}" presName="arrowWedge4" presStyleLbl="fgSibTrans2D1" presStyleIdx="3" presStyleCnt="5"/>
      <dgm:spPr>
        <a:solidFill>
          <a:schemeClr val="bg1">
            <a:lumMod val="65000"/>
          </a:schemeClr>
        </a:solidFill>
      </dgm:spPr>
    </dgm:pt>
    <dgm:pt modelId="{02D00BAA-4F34-4C40-BE15-C1AD33A0F94D}" type="pres">
      <dgm:prSet presAssocID="{FDF68E0F-C0F4-7744-BF9B-DF8C9D1241A1}" presName="arrowWedge5" presStyleLbl="fgSibTrans2D1" presStyleIdx="4" presStyleCnt="5"/>
      <dgm:spPr>
        <a:solidFill>
          <a:schemeClr val="bg1">
            <a:lumMod val="65000"/>
          </a:schemeClr>
        </a:solidFill>
      </dgm:spPr>
    </dgm:pt>
  </dgm:ptLst>
  <dgm:cxnLst>
    <dgm:cxn modelId="{937ACE04-25F4-3745-99C5-F16E0672EEA1}" type="presOf" srcId="{AB2DDCFC-0F46-064F-B9A5-A770C0624B67}" destId="{441317C0-A8F1-924C-97CB-853CB2E789C2}" srcOrd="0" destOrd="0" presId="urn:microsoft.com/office/officeart/2005/8/layout/cycle8"/>
    <dgm:cxn modelId="{6F8A7526-4FE2-0840-A1BE-6F4163144664}" type="presOf" srcId="{1174CFFD-BB96-C849-9E9E-9010DB10D9E5}" destId="{449C4FF9-C9CA-C748-A417-EBFF21E8BA06}" srcOrd="0" destOrd="0" presId="urn:microsoft.com/office/officeart/2005/8/layout/cycle8"/>
    <dgm:cxn modelId="{FC64452F-4784-1D45-950A-551A12DADDD4}" type="presOf" srcId="{AB2DDCFC-0F46-064F-B9A5-A770C0624B67}" destId="{7B22EEF0-9CC1-254E-A788-61A16C5F5AA8}" srcOrd="1" destOrd="0" presId="urn:microsoft.com/office/officeart/2005/8/layout/cycle8"/>
    <dgm:cxn modelId="{44823E34-EC1B-5F49-A6BE-D055A60D416D}" srcId="{1174CFFD-BB96-C849-9E9E-9010DB10D9E5}" destId="{B203F20F-9CE8-9644-BAFB-8B883309884C}" srcOrd="4" destOrd="0" parTransId="{7F7A81B7-F363-1C45-9064-8E9A11D9AB89}" sibTransId="{FDF68E0F-C0F4-7744-BF9B-DF8C9D1241A1}"/>
    <dgm:cxn modelId="{25E39D57-5F23-5A4D-9DDF-E90B5A5AFCE8}" type="presOf" srcId="{F12EC42E-3974-EF4C-B6A8-807E1687D77E}" destId="{7D4846DB-571F-1F43-BBD7-868F556389F1}" srcOrd="0" destOrd="0" presId="urn:microsoft.com/office/officeart/2005/8/layout/cycle8"/>
    <dgm:cxn modelId="{CEB48768-68A4-B34F-A340-FAE708DA391C}" type="presOf" srcId="{B203F20F-9CE8-9644-BAFB-8B883309884C}" destId="{AF4A7BCE-0A2F-794F-8DC3-4F9D88C1AEA5}" srcOrd="1" destOrd="0" presId="urn:microsoft.com/office/officeart/2005/8/layout/cycle8"/>
    <dgm:cxn modelId="{FF61DC70-0138-004C-B5BC-010CF41DB28E}" srcId="{1174CFFD-BB96-C849-9E9E-9010DB10D9E5}" destId="{DB2ADC12-14EB-DF44-BED8-7F464FB41F1B}" srcOrd="1" destOrd="0" parTransId="{31FD0367-D323-874B-A5D5-3FD05377A9D7}" sibTransId="{43E8E1C4-5ADE-B74E-A596-97EB7E7B9A7D}"/>
    <dgm:cxn modelId="{365A0E71-E7FE-C14C-B167-9B60DC487342}" srcId="{1174CFFD-BB96-C849-9E9E-9010DB10D9E5}" destId="{F12EC42E-3974-EF4C-B6A8-807E1687D77E}" srcOrd="3" destOrd="0" parTransId="{D53DB315-CB1D-AC48-936C-8CC93F4F307E}" sibTransId="{0337F3D7-B6D4-C84C-857A-9CBA4250D216}"/>
    <dgm:cxn modelId="{6CCC299E-767A-444C-A854-64B5D06658BA}" srcId="{1174CFFD-BB96-C849-9E9E-9010DB10D9E5}" destId="{72AFB317-A63A-FE4D-BC84-39772A2BF374}" srcOrd="0" destOrd="0" parTransId="{5A7CD306-E934-6A41-94E9-8746F20D279C}" sibTransId="{116258BC-1431-5645-80EC-4318F236795E}"/>
    <dgm:cxn modelId="{C110CBA5-EBEB-824A-B91D-46BB8C3F594A}" type="presOf" srcId="{72AFB317-A63A-FE4D-BC84-39772A2BF374}" destId="{0E761891-6BBF-B243-8FFD-D91F8A76DE9E}" srcOrd="1" destOrd="0" presId="urn:microsoft.com/office/officeart/2005/8/layout/cycle8"/>
    <dgm:cxn modelId="{677B9DAF-96CA-074F-90B0-EF534D297724}" type="presOf" srcId="{DB2ADC12-14EB-DF44-BED8-7F464FB41F1B}" destId="{716F65E3-47CC-C741-9F99-CD694725471A}" srcOrd="0" destOrd="0" presId="urn:microsoft.com/office/officeart/2005/8/layout/cycle8"/>
    <dgm:cxn modelId="{84F84FB2-3454-3944-AF2F-10EB2FAFACF8}" type="presOf" srcId="{B203F20F-9CE8-9644-BAFB-8B883309884C}" destId="{A12292D4-6D7A-2F4C-8AC0-ED3A3AA2EEA9}" srcOrd="0" destOrd="0" presId="urn:microsoft.com/office/officeart/2005/8/layout/cycle8"/>
    <dgm:cxn modelId="{5FBCF5C1-B51D-5144-AE5D-F2D3346EC380}" type="presOf" srcId="{F12EC42E-3974-EF4C-B6A8-807E1687D77E}" destId="{0FFB71EC-B528-EB4F-97EA-162B0BEF5939}" srcOrd="1" destOrd="0" presId="urn:microsoft.com/office/officeart/2005/8/layout/cycle8"/>
    <dgm:cxn modelId="{E87806C7-5E16-484D-949F-D70F8CBE3B9B}" type="presOf" srcId="{DB2ADC12-14EB-DF44-BED8-7F464FB41F1B}" destId="{41A30495-DB25-AA4D-A06C-4000F063755D}" srcOrd="1" destOrd="0" presId="urn:microsoft.com/office/officeart/2005/8/layout/cycle8"/>
    <dgm:cxn modelId="{942840C8-0738-3B4C-BBF7-F33BFB7558BA}" type="presOf" srcId="{72AFB317-A63A-FE4D-BC84-39772A2BF374}" destId="{9FCEB13B-0B23-5346-B07E-555EBC2218CF}" srcOrd="0" destOrd="0" presId="urn:microsoft.com/office/officeart/2005/8/layout/cycle8"/>
    <dgm:cxn modelId="{DAAA2DE2-941A-DE44-818B-2F9FC9257DFD}" srcId="{1174CFFD-BB96-C849-9E9E-9010DB10D9E5}" destId="{AB2DDCFC-0F46-064F-B9A5-A770C0624B67}" srcOrd="2" destOrd="0" parTransId="{0FB77698-40B6-304B-87B5-4F7DAC9B6D4B}" sibTransId="{56328C79-ECAD-AB4F-93AC-B6A7F827B2AC}"/>
    <dgm:cxn modelId="{35955146-43F2-4D4A-AC7E-775B25C6C9DA}" type="presParOf" srcId="{449C4FF9-C9CA-C748-A417-EBFF21E8BA06}" destId="{9FCEB13B-0B23-5346-B07E-555EBC2218CF}" srcOrd="0" destOrd="0" presId="urn:microsoft.com/office/officeart/2005/8/layout/cycle8"/>
    <dgm:cxn modelId="{896BD0F7-2CD9-2940-80C1-63A2333B057B}" type="presParOf" srcId="{449C4FF9-C9CA-C748-A417-EBFF21E8BA06}" destId="{C56D4CC1-4292-E246-80DC-E51A8E2F5B7C}" srcOrd="1" destOrd="0" presId="urn:microsoft.com/office/officeart/2005/8/layout/cycle8"/>
    <dgm:cxn modelId="{B4998620-A4E7-CC47-8C1B-DA43A652270A}" type="presParOf" srcId="{449C4FF9-C9CA-C748-A417-EBFF21E8BA06}" destId="{A0879762-02C6-824E-B6DB-63205049EC60}" srcOrd="2" destOrd="0" presId="urn:microsoft.com/office/officeart/2005/8/layout/cycle8"/>
    <dgm:cxn modelId="{C42A46EF-AF79-EF4D-BA0B-C651F49912D5}" type="presParOf" srcId="{449C4FF9-C9CA-C748-A417-EBFF21E8BA06}" destId="{0E761891-6BBF-B243-8FFD-D91F8A76DE9E}" srcOrd="3" destOrd="0" presId="urn:microsoft.com/office/officeart/2005/8/layout/cycle8"/>
    <dgm:cxn modelId="{19CF9815-74C7-884F-9408-8A268D3B2F9F}" type="presParOf" srcId="{449C4FF9-C9CA-C748-A417-EBFF21E8BA06}" destId="{716F65E3-47CC-C741-9F99-CD694725471A}" srcOrd="4" destOrd="0" presId="urn:microsoft.com/office/officeart/2005/8/layout/cycle8"/>
    <dgm:cxn modelId="{C36FD356-ECF2-074F-AD8C-EB1D813AAFC4}" type="presParOf" srcId="{449C4FF9-C9CA-C748-A417-EBFF21E8BA06}" destId="{38B81E8B-9E05-204B-BA8A-015007809F8A}" srcOrd="5" destOrd="0" presId="urn:microsoft.com/office/officeart/2005/8/layout/cycle8"/>
    <dgm:cxn modelId="{893B675C-2D9C-EF41-A4BC-7DAE640DD36B}" type="presParOf" srcId="{449C4FF9-C9CA-C748-A417-EBFF21E8BA06}" destId="{8C09412F-8A8F-6141-8AC7-D9FF7E90C4C8}" srcOrd="6" destOrd="0" presId="urn:microsoft.com/office/officeart/2005/8/layout/cycle8"/>
    <dgm:cxn modelId="{CBE93714-F46D-1C45-A47E-65A0BD51992C}" type="presParOf" srcId="{449C4FF9-C9CA-C748-A417-EBFF21E8BA06}" destId="{41A30495-DB25-AA4D-A06C-4000F063755D}" srcOrd="7" destOrd="0" presId="urn:microsoft.com/office/officeart/2005/8/layout/cycle8"/>
    <dgm:cxn modelId="{165073E1-9EE6-B24F-A1AB-1A87511F742F}" type="presParOf" srcId="{449C4FF9-C9CA-C748-A417-EBFF21E8BA06}" destId="{441317C0-A8F1-924C-97CB-853CB2E789C2}" srcOrd="8" destOrd="0" presId="urn:microsoft.com/office/officeart/2005/8/layout/cycle8"/>
    <dgm:cxn modelId="{E141B34E-C56E-5C43-976A-15F9271C0511}" type="presParOf" srcId="{449C4FF9-C9CA-C748-A417-EBFF21E8BA06}" destId="{8DF8D0B9-3B7B-774D-986D-C54D504431EE}" srcOrd="9" destOrd="0" presId="urn:microsoft.com/office/officeart/2005/8/layout/cycle8"/>
    <dgm:cxn modelId="{427BAFAA-62EA-F048-A532-CAC2CAA68C19}" type="presParOf" srcId="{449C4FF9-C9CA-C748-A417-EBFF21E8BA06}" destId="{33B645FD-EB00-FD47-A8F1-6A461BFDB65A}" srcOrd="10" destOrd="0" presId="urn:microsoft.com/office/officeart/2005/8/layout/cycle8"/>
    <dgm:cxn modelId="{4FE81981-55DB-0A43-8484-DE3310BF046D}" type="presParOf" srcId="{449C4FF9-C9CA-C748-A417-EBFF21E8BA06}" destId="{7B22EEF0-9CC1-254E-A788-61A16C5F5AA8}" srcOrd="11" destOrd="0" presId="urn:microsoft.com/office/officeart/2005/8/layout/cycle8"/>
    <dgm:cxn modelId="{49008052-B6AB-AA4F-B717-6DA66E46C6DC}" type="presParOf" srcId="{449C4FF9-C9CA-C748-A417-EBFF21E8BA06}" destId="{7D4846DB-571F-1F43-BBD7-868F556389F1}" srcOrd="12" destOrd="0" presId="urn:microsoft.com/office/officeart/2005/8/layout/cycle8"/>
    <dgm:cxn modelId="{F70CD6CA-F2B2-D647-A5D1-7EA156B15319}" type="presParOf" srcId="{449C4FF9-C9CA-C748-A417-EBFF21E8BA06}" destId="{B7978F2F-CF69-D346-A39B-A8519D1F2C4C}" srcOrd="13" destOrd="0" presId="urn:microsoft.com/office/officeart/2005/8/layout/cycle8"/>
    <dgm:cxn modelId="{4E4C8D57-D497-FA4B-95BA-5CD7538CC267}" type="presParOf" srcId="{449C4FF9-C9CA-C748-A417-EBFF21E8BA06}" destId="{6CE44099-BEB8-3D48-B25A-74474ED0C0C0}" srcOrd="14" destOrd="0" presId="urn:microsoft.com/office/officeart/2005/8/layout/cycle8"/>
    <dgm:cxn modelId="{70DD0DD4-1708-8740-9FD3-2F929D35B79B}" type="presParOf" srcId="{449C4FF9-C9CA-C748-A417-EBFF21E8BA06}" destId="{0FFB71EC-B528-EB4F-97EA-162B0BEF5939}" srcOrd="15" destOrd="0" presId="urn:microsoft.com/office/officeart/2005/8/layout/cycle8"/>
    <dgm:cxn modelId="{E701D9F4-4D2F-064A-B058-4DD245A836DD}" type="presParOf" srcId="{449C4FF9-C9CA-C748-A417-EBFF21E8BA06}" destId="{A12292D4-6D7A-2F4C-8AC0-ED3A3AA2EEA9}" srcOrd="16" destOrd="0" presId="urn:microsoft.com/office/officeart/2005/8/layout/cycle8"/>
    <dgm:cxn modelId="{17314EA5-E54A-724D-84E7-496CAC07F6A8}" type="presParOf" srcId="{449C4FF9-C9CA-C748-A417-EBFF21E8BA06}" destId="{8A378448-ECC5-3F45-9120-6DBD5F9AD67E}" srcOrd="17" destOrd="0" presId="urn:microsoft.com/office/officeart/2005/8/layout/cycle8"/>
    <dgm:cxn modelId="{A858014D-A85E-4647-BA09-147BA58E7914}" type="presParOf" srcId="{449C4FF9-C9CA-C748-A417-EBFF21E8BA06}" destId="{F34C2B3F-7CCC-8147-AB5A-2F1D7C311315}" srcOrd="18" destOrd="0" presId="urn:microsoft.com/office/officeart/2005/8/layout/cycle8"/>
    <dgm:cxn modelId="{D0DE9D06-1FAA-7A41-A7F8-5398CAC4C61C}" type="presParOf" srcId="{449C4FF9-C9CA-C748-A417-EBFF21E8BA06}" destId="{AF4A7BCE-0A2F-794F-8DC3-4F9D88C1AEA5}" srcOrd="19" destOrd="0" presId="urn:microsoft.com/office/officeart/2005/8/layout/cycle8"/>
    <dgm:cxn modelId="{E4B555EF-245A-1E49-852F-E839035B3026}" type="presParOf" srcId="{449C4FF9-C9CA-C748-A417-EBFF21E8BA06}" destId="{87BBA7B8-FE5B-A44D-8A41-CE31DC0DE6C2}" srcOrd="20" destOrd="0" presId="urn:microsoft.com/office/officeart/2005/8/layout/cycle8"/>
    <dgm:cxn modelId="{D0991A1F-34B1-7546-A5B3-90EB9EB3C181}" type="presParOf" srcId="{449C4FF9-C9CA-C748-A417-EBFF21E8BA06}" destId="{23EF9F65-3361-4A40-B944-9F32DE151B39}" srcOrd="21" destOrd="0" presId="urn:microsoft.com/office/officeart/2005/8/layout/cycle8"/>
    <dgm:cxn modelId="{EFE5C497-C30E-4545-8D68-2900B40781AA}" type="presParOf" srcId="{449C4FF9-C9CA-C748-A417-EBFF21E8BA06}" destId="{7CD3A768-3924-6B4E-9D57-3092508961AB}" srcOrd="22" destOrd="0" presId="urn:microsoft.com/office/officeart/2005/8/layout/cycle8"/>
    <dgm:cxn modelId="{46F4B9CE-3290-F342-91D8-3BA74FE71AE4}" type="presParOf" srcId="{449C4FF9-C9CA-C748-A417-EBFF21E8BA06}" destId="{4325B1CD-AE10-D144-BCE7-ACAD70484690}" srcOrd="23" destOrd="0" presId="urn:microsoft.com/office/officeart/2005/8/layout/cycle8"/>
    <dgm:cxn modelId="{D802C8C1-0E25-C447-8AF4-425E1809BD3F}" type="presParOf" srcId="{449C4FF9-C9CA-C748-A417-EBFF21E8BA06}" destId="{02D00BAA-4F34-4C40-BE15-C1AD33A0F94D}" srcOrd="24" destOrd="0" presId="urn:microsoft.com/office/officeart/2005/8/layout/cycle8"/>
  </dgm:cxnLst>
  <dgm:bg/>
  <dgm:whole/>
  <dgm:extLst>
    <a:ext uri="http://schemas.microsoft.com/office/drawing/2008/diagram">
      <dsp:dataModelExt xmlns:dsp="http://schemas.microsoft.com/office/drawing/2008/diagram" relId="rId7" minVer="http://schemas.openxmlformats.org/drawingml/2006/diagram"/>
    </a:ext>
    <a:ext uri="{C62137D5-CB1D-491B-B009-E17868A290BF}">
      <dgm14:recolorImg xmlns:dgm14="http://schemas.microsoft.com/office/drawing/2010/diagram" val="1"/>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CB04E51-4087-A544-A8FD-E740BA736C68}">
      <dsp:nvSpPr>
        <dsp:cNvPr id="0" name=""/>
        <dsp:cNvSpPr/>
      </dsp:nvSpPr>
      <dsp:spPr>
        <a:xfrm>
          <a:off x="2178754" y="0"/>
          <a:ext cx="2647943" cy="2647943"/>
        </a:xfrm>
        <a:prstGeom prst="triangle">
          <a:avLst/>
        </a:prstGeom>
        <a:solidFill>
          <a:schemeClr val="bg1">
            <a:lumMod val="85000"/>
          </a:schemeClr>
        </a:solid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GB" sz="1600" kern="1200" dirty="0">
              <a:ln>
                <a:noFill/>
              </a:ln>
              <a:solidFill>
                <a:sysClr val="windowText" lastClr="000000"/>
              </a:solidFill>
            </a:rPr>
            <a:t>Action-Oriented Research</a:t>
          </a:r>
        </a:p>
      </dsp:txBody>
      <dsp:txXfrm>
        <a:off x="2840740" y="1323972"/>
        <a:ext cx="1323971" cy="1323971"/>
      </dsp:txXfrm>
    </dsp:sp>
    <dsp:sp modelId="{419884F5-0AD1-8D40-A894-E7255A2EDA5D}">
      <dsp:nvSpPr>
        <dsp:cNvPr id="0" name=""/>
        <dsp:cNvSpPr/>
      </dsp:nvSpPr>
      <dsp:spPr>
        <a:xfrm>
          <a:off x="854782" y="2647943"/>
          <a:ext cx="2647943" cy="2647943"/>
        </a:xfrm>
        <a:prstGeom prst="triangle">
          <a:avLst/>
        </a:prstGeom>
        <a:solidFill>
          <a:schemeClr val="bg1">
            <a:lumMod val="85000"/>
          </a:schemeClr>
        </a:solid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GB" sz="1600" kern="1200" dirty="0">
              <a:ln>
                <a:noFill/>
              </a:ln>
              <a:solidFill>
                <a:sysClr val="windowText" lastClr="000000"/>
              </a:solidFill>
            </a:rPr>
            <a:t>Training/ Capacity Development </a:t>
          </a:r>
          <a:endParaRPr lang="en-GB" sz="1600" kern="1200" dirty="0">
            <a:solidFill>
              <a:sysClr val="windowText" lastClr="000000"/>
            </a:solidFill>
          </a:endParaRPr>
        </a:p>
      </dsp:txBody>
      <dsp:txXfrm>
        <a:off x="1516768" y="3971915"/>
        <a:ext cx="1323971" cy="1323971"/>
      </dsp:txXfrm>
    </dsp:sp>
    <dsp:sp modelId="{ABBE1072-3469-FA41-91A9-AE52DB96AA11}">
      <dsp:nvSpPr>
        <dsp:cNvPr id="0" name=""/>
        <dsp:cNvSpPr/>
      </dsp:nvSpPr>
      <dsp:spPr>
        <a:xfrm rot="10800000">
          <a:off x="2188869" y="2652603"/>
          <a:ext cx="2660388" cy="2638622"/>
        </a:xfrm>
        <a:prstGeom prst="triangle">
          <a:avLst/>
        </a:prstGeom>
        <a:solidFill>
          <a:srgbClr val="208BE8"/>
        </a:solid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n-GB" sz="1800" kern="1200" dirty="0"/>
            <a:t>Knowledge brokering to walk the last mile</a:t>
          </a:r>
        </a:p>
      </dsp:txBody>
      <dsp:txXfrm rot="10800000">
        <a:off x="2853966" y="2652603"/>
        <a:ext cx="1330194" cy="1319311"/>
      </dsp:txXfrm>
    </dsp:sp>
    <dsp:sp modelId="{6926D872-1FA5-4545-8C52-6132B8F17000}">
      <dsp:nvSpPr>
        <dsp:cNvPr id="0" name=""/>
        <dsp:cNvSpPr/>
      </dsp:nvSpPr>
      <dsp:spPr>
        <a:xfrm>
          <a:off x="3502726" y="2647943"/>
          <a:ext cx="2647943" cy="2647943"/>
        </a:xfrm>
        <a:prstGeom prst="triangle">
          <a:avLst/>
        </a:prstGeom>
        <a:solidFill>
          <a:schemeClr val="bg1">
            <a:lumMod val="85000"/>
          </a:schemeClr>
        </a:solidFill>
        <a:ln w="25400" cap="flat" cmpd="sng" algn="ctr">
          <a:no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GB" sz="1600" kern="1200" dirty="0">
              <a:solidFill>
                <a:sysClr val="windowText" lastClr="000000"/>
              </a:solidFill>
            </a:rPr>
            <a:t>Advisory Services</a:t>
          </a:r>
        </a:p>
      </dsp:txBody>
      <dsp:txXfrm>
        <a:off x="4164712" y="3971915"/>
        <a:ext cx="1323971" cy="132397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FCEB13B-0B23-5346-B07E-555EBC2218CF}">
      <dsp:nvSpPr>
        <dsp:cNvPr id="0" name=""/>
        <dsp:cNvSpPr/>
      </dsp:nvSpPr>
      <dsp:spPr>
        <a:xfrm>
          <a:off x="1735158" y="312287"/>
          <a:ext cx="4237824" cy="4237824"/>
        </a:xfrm>
        <a:prstGeom prst="pie">
          <a:avLst>
            <a:gd name="adj1" fmla="val 16200000"/>
            <a:gd name="adj2" fmla="val 20520000"/>
          </a:avLst>
        </a:prstGeom>
        <a:solidFill>
          <a:schemeClr val="accent5">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GB" sz="1600" kern="1200"/>
            <a:t>Climate Risk Management</a:t>
          </a:r>
        </a:p>
      </dsp:txBody>
      <dsp:txXfrm>
        <a:off x="3945889" y="1024645"/>
        <a:ext cx="1362157" cy="908105"/>
      </dsp:txXfrm>
    </dsp:sp>
    <dsp:sp modelId="{716F65E3-47CC-C741-9F99-CD694725471A}">
      <dsp:nvSpPr>
        <dsp:cNvPr id="0" name=""/>
        <dsp:cNvSpPr/>
      </dsp:nvSpPr>
      <dsp:spPr>
        <a:xfrm>
          <a:off x="1771482" y="425295"/>
          <a:ext cx="4237824" cy="4237824"/>
        </a:xfrm>
        <a:prstGeom prst="pie">
          <a:avLst>
            <a:gd name="adj1" fmla="val 20520000"/>
            <a:gd name="adj2" fmla="val 3240000"/>
          </a:avLst>
        </a:prstGeom>
        <a:solidFill>
          <a:schemeClr val="accent5">
            <a:hueOff val="-1689636"/>
            <a:satOff val="-4355"/>
            <a:lumOff val="-2941"/>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GB" sz="1600" kern="1200"/>
            <a:t>New Economics</a:t>
          </a:r>
        </a:p>
      </dsp:txBody>
      <dsp:txXfrm>
        <a:off x="4500843" y="2361578"/>
        <a:ext cx="1261257" cy="1009005"/>
      </dsp:txXfrm>
    </dsp:sp>
    <dsp:sp modelId="{441317C0-A8F1-924C-97CB-853CB2E789C2}">
      <dsp:nvSpPr>
        <dsp:cNvPr id="0" name=""/>
        <dsp:cNvSpPr/>
      </dsp:nvSpPr>
      <dsp:spPr>
        <a:xfrm>
          <a:off x="1675626" y="494917"/>
          <a:ext cx="4237824" cy="4237824"/>
        </a:xfrm>
        <a:prstGeom prst="pie">
          <a:avLst>
            <a:gd name="adj1" fmla="val 3240000"/>
            <a:gd name="adj2" fmla="val 7560000"/>
          </a:avLst>
        </a:prstGeom>
        <a:solidFill>
          <a:schemeClr val="accent5">
            <a:hueOff val="-3379271"/>
            <a:satOff val="-8710"/>
            <a:lumOff val="-5883"/>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GB" sz="1600" kern="1200"/>
            <a:t>Climate Change Adaptation / Resilience</a:t>
          </a:r>
        </a:p>
      </dsp:txBody>
      <dsp:txXfrm>
        <a:off x="3189135" y="3471484"/>
        <a:ext cx="1210806" cy="1109906"/>
      </dsp:txXfrm>
    </dsp:sp>
    <dsp:sp modelId="{7D4846DB-571F-1F43-BBD7-868F556389F1}">
      <dsp:nvSpPr>
        <dsp:cNvPr id="0" name=""/>
        <dsp:cNvSpPr/>
      </dsp:nvSpPr>
      <dsp:spPr>
        <a:xfrm>
          <a:off x="1579771" y="425295"/>
          <a:ext cx="4237824" cy="4237824"/>
        </a:xfrm>
        <a:prstGeom prst="pie">
          <a:avLst>
            <a:gd name="adj1" fmla="val 7560000"/>
            <a:gd name="adj2" fmla="val 11880000"/>
          </a:avLst>
        </a:prstGeom>
        <a:solidFill>
          <a:schemeClr val="accent5">
            <a:hueOff val="-5068907"/>
            <a:satOff val="-13064"/>
            <a:lumOff val="-8824"/>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GB" sz="1600" kern="1200"/>
            <a:t>Climate Justice</a:t>
          </a:r>
        </a:p>
      </dsp:txBody>
      <dsp:txXfrm>
        <a:off x="1826977" y="2361578"/>
        <a:ext cx="1261257" cy="1009005"/>
      </dsp:txXfrm>
    </dsp:sp>
    <dsp:sp modelId="{A12292D4-6D7A-2F4C-8AC0-ED3A3AA2EEA9}">
      <dsp:nvSpPr>
        <dsp:cNvPr id="0" name=""/>
        <dsp:cNvSpPr/>
      </dsp:nvSpPr>
      <dsp:spPr>
        <a:xfrm>
          <a:off x="1616095" y="312287"/>
          <a:ext cx="4237824" cy="4237824"/>
        </a:xfrm>
        <a:prstGeom prst="pie">
          <a:avLst>
            <a:gd name="adj1" fmla="val 11880000"/>
            <a:gd name="adj2" fmla="val 16200000"/>
          </a:avLst>
        </a:prstGeom>
        <a:solidFill>
          <a:schemeClr val="accent5">
            <a:hueOff val="-6758543"/>
            <a:satOff val="-17419"/>
            <a:lumOff val="-11765"/>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0320" tIns="20320" rIns="20320" bIns="20320" numCol="1" spcCol="1270" anchor="ctr" anchorCtr="0">
          <a:noAutofit/>
        </a:bodyPr>
        <a:lstStyle/>
        <a:p>
          <a:pPr marL="0" lvl="0" indent="0" algn="ctr" defTabSz="711200">
            <a:lnSpc>
              <a:spcPct val="90000"/>
            </a:lnSpc>
            <a:spcBef>
              <a:spcPct val="0"/>
            </a:spcBef>
            <a:spcAft>
              <a:spcPct val="35000"/>
            </a:spcAft>
            <a:buNone/>
          </a:pPr>
          <a:r>
            <a:rPr lang="en-GB" sz="1600" kern="1200"/>
            <a:t>Nature-Based Solutions (Urban)</a:t>
          </a:r>
        </a:p>
      </dsp:txBody>
      <dsp:txXfrm>
        <a:off x="2281030" y="1024645"/>
        <a:ext cx="1362157" cy="908105"/>
      </dsp:txXfrm>
    </dsp:sp>
    <dsp:sp modelId="{87BBA7B8-FE5B-A44D-8A41-CE31DC0DE6C2}">
      <dsp:nvSpPr>
        <dsp:cNvPr id="0" name=""/>
        <dsp:cNvSpPr/>
      </dsp:nvSpPr>
      <dsp:spPr>
        <a:xfrm>
          <a:off x="1472617" y="49945"/>
          <a:ext cx="4762507" cy="4762507"/>
        </a:xfrm>
        <a:prstGeom prst="circularArrow">
          <a:avLst>
            <a:gd name="adj1" fmla="val 5085"/>
            <a:gd name="adj2" fmla="val 327528"/>
            <a:gd name="adj3" fmla="val 20192361"/>
            <a:gd name="adj4" fmla="val 16200324"/>
            <a:gd name="adj5" fmla="val 5932"/>
          </a:avLst>
        </a:prstGeom>
        <a:solidFill>
          <a:schemeClr val="bg1">
            <a:lumMod val="65000"/>
          </a:schemeClr>
        </a:solidFill>
        <a:ln>
          <a:noFill/>
        </a:ln>
        <a:effectLst/>
      </dsp:spPr>
      <dsp:style>
        <a:lnRef idx="0">
          <a:scrgbClr r="0" g="0" b="0"/>
        </a:lnRef>
        <a:fillRef idx="1">
          <a:scrgbClr r="0" g="0" b="0"/>
        </a:fillRef>
        <a:effectRef idx="0">
          <a:scrgbClr r="0" g="0" b="0"/>
        </a:effectRef>
        <a:fontRef idx="minor">
          <a:schemeClr val="lt1"/>
        </a:fontRef>
      </dsp:style>
    </dsp:sp>
    <dsp:sp modelId="{23EF9F65-3361-4A40-B944-9F32DE151B39}">
      <dsp:nvSpPr>
        <dsp:cNvPr id="0" name=""/>
        <dsp:cNvSpPr/>
      </dsp:nvSpPr>
      <dsp:spPr>
        <a:xfrm>
          <a:off x="1509433" y="162917"/>
          <a:ext cx="4762507" cy="4762507"/>
        </a:xfrm>
        <a:prstGeom prst="circularArrow">
          <a:avLst>
            <a:gd name="adj1" fmla="val 5085"/>
            <a:gd name="adj2" fmla="val 327528"/>
            <a:gd name="adj3" fmla="val 2912753"/>
            <a:gd name="adj4" fmla="val 20519953"/>
            <a:gd name="adj5" fmla="val 5932"/>
          </a:avLst>
        </a:prstGeom>
        <a:solidFill>
          <a:schemeClr val="bg1">
            <a:lumMod val="65000"/>
          </a:schemeClr>
        </a:solidFill>
        <a:ln>
          <a:noFill/>
        </a:ln>
        <a:effectLst/>
      </dsp:spPr>
      <dsp:style>
        <a:lnRef idx="0">
          <a:scrgbClr r="0" g="0" b="0"/>
        </a:lnRef>
        <a:fillRef idx="1">
          <a:scrgbClr r="0" g="0" b="0"/>
        </a:fillRef>
        <a:effectRef idx="0">
          <a:scrgbClr r="0" g="0" b="0"/>
        </a:effectRef>
        <a:fontRef idx="minor">
          <a:schemeClr val="lt1"/>
        </a:fontRef>
      </dsp:style>
    </dsp:sp>
    <dsp:sp modelId="{7CD3A768-3924-6B4E-9D57-3092508961AB}">
      <dsp:nvSpPr>
        <dsp:cNvPr id="0" name=""/>
        <dsp:cNvSpPr/>
      </dsp:nvSpPr>
      <dsp:spPr>
        <a:xfrm>
          <a:off x="1413285" y="232751"/>
          <a:ext cx="4762507" cy="4762507"/>
        </a:xfrm>
        <a:prstGeom prst="circularArrow">
          <a:avLst>
            <a:gd name="adj1" fmla="val 5085"/>
            <a:gd name="adj2" fmla="val 327528"/>
            <a:gd name="adj3" fmla="val 7232777"/>
            <a:gd name="adj4" fmla="val 3239695"/>
            <a:gd name="adj5" fmla="val 5932"/>
          </a:avLst>
        </a:prstGeom>
        <a:solidFill>
          <a:schemeClr val="bg1">
            <a:lumMod val="65000"/>
          </a:schemeClr>
        </a:solidFill>
        <a:ln>
          <a:noFill/>
        </a:ln>
        <a:effectLst/>
      </dsp:spPr>
      <dsp:style>
        <a:lnRef idx="0">
          <a:scrgbClr r="0" g="0" b="0"/>
        </a:lnRef>
        <a:fillRef idx="1">
          <a:scrgbClr r="0" g="0" b="0"/>
        </a:fillRef>
        <a:effectRef idx="0">
          <a:scrgbClr r="0" g="0" b="0"/>
        </a:effectRef>
        <a:fontRef idx="minor">
          <a:schemeClr val="lt1"/>
        </a:fontRef>
      </dsp:style>
    </dsp:sp>
    <dsp:sp modelId="{4325B1CD-AE10-D144-BCE7-ACAD70484690}">
      <dsp:nvSpPr>
        <dsp:cNvPr id="0" name=""/>
        <dsp:cNvSpPr/>
      </dsp:nvSpPr>
      <dsp:spPr>
        <a:xfrm>
          <a:off x="1317136" y="162917"/>
          <a:ext cx="4762507" cy="4762507"/>
        </a:xfrm>
        <a:prstGeom prst="circularArrow">
          <a:avLst>
            <a:gd name="adj1" fmla="val 5085"/>
            <a:gd name="adj2" fmla="val 327528"/>
            <a:gd name="adj3" fmla="val 11552519"/>
            <a:gd name="adj4" fmla="val 7559718"/>
            <a:gd name="adj5" fmla="val 5932"/>
          </a:avLst>
        </a:prstGeom>
        <a:solidFill>
          <a:schemeClr val="bg1">
            <a:lumMod val="65000"/>
          </a:schemeClr>
        </a:solidFill>
        <a:ln>
          <a:noFill/>
        </a:ln>
        <a:effectLst/>
      </dsp:spPr>
      <dsp:style>
        <a:lnRef idx="0">
          <a:scrgbClr r="0" g="0" b="0"/>
        </a:lnRef>
        <a:fillRef idx="1">
          <a:scrgbClr r="0" g="0" b="0"/>
        </a:fillRef>
        <a:effectRef idx="0">
          <a:scrgbClr r="0" g="0" b="0"/>
        </a:effectRef>
        <a:fontRef idx="minor">
          <a:schemeClr val="lt1"/>
        </a:fontRef>
      </dsp:style>
    </dsp:sp>
    <dsp:sp modelId="{02D00BAA-4F34-4C40-BE15-C1AD33A0F94D}">
      <dsp:nvSpPr>
        <dsp:cNvPr id="0" name=""/>
        <dsp:cNvSpPr/>
      </dsp:nvSpPr>
      <dsp:spPr>
        <a:xfrm>
          <a:off x="1353953" y="49945"/>
          <a:ext cx="4762507" cy="4762507"/>
        </a:xfrm>
        <a:prstGeom prst="circularArrow">
          <a:avLst>
            <a:gd name="adj1" fmla="val 5085"/>
            <a:gd name="adj2" fmla="val 327528"/>
            <a:gd name="adj3" fmla="val 15872148"/>
            <a:gd name="adj4" fmla="val 11880111"/>
            <a:gd name="adj5" fmla="val 5932"/>
          </a:avLst>
        </a:prstGeom>
        <a:solidFill>
          <a:schemeClr val="bg1">
            <a:lumMod val="65000"/>
          </a:schemeClr>
        </a:solidFill>
        <a:ln>
          <a:noFill/>
        </a:ln>
        <a:effectLst/>
      </dsp:spPr>
      <dsp:style>
        <a:lnRef idx="0">
          <a:scrgbClr r="0" g="0" b="0"/>
        </a:lnRef>
        <a:fillRef idx="1">
          <a:scrgbClr r="0" g="0" b="0"/>
        </a:fillRef>
        <a:effectRef idx="0">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pyramid4">
  <dgm:title val=""/>
  <dgm:desc val=""/>
  <dgm:catLst>
    <dgm:cat type="pyramid" pri="4000"/>
    <dgm:cat type="relationship" pri="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sampData>
  <dgm:styleData useDef="1">
    <dgm:dataModel>
      <dgm:ptLst/>
      <dgm:bg/>
      <dgm:whole/>
    </dgm:dataModel>
  </dgm:styleData>
  <dgm:clrData useDef="1">
    <dgm:dataModel>
      <dgm:ptLst/>
      <dgm:bg/>
      <dgm:whole/>
    </dgm:dataModel>
  </dgm:clrData>
  <dgm:layoutNode name="compositeShape">
    <dgm:varLst>
      <dgm:chMax val="9"/>
      <dgm:dir/>
      <dgm:resizeHandles val="exact"/>
    </dgm:varLst>
    <dgm:alg type="composite">
      <dgm:param type="ar" val="1"/>
    </dgm:alg>
    <dgm:shape xmlns:r="http://schemas.openxmlformats.org/officeDocument/2006/relationships" r:blip="">
      <dgm:adjLst/>
    </dgm:shape>
    <dgm:presOf/>
    <dgm:choose name="Name0">
      <dgm:if name="Name1" axis="ch" ptType="node" func="cnt" op="lte" val="4">
        <dgm:choose name="Name2">
          <dgm:if name="Name3" axis="ch" ptType="node" func="cnt" op="equ" val="1">
            <dgm:constrLst>
              <dgm:constr type="primFontSz" for="ch" ptType="node" op="equ" val="65"/>
              <dgm:constr type="t" for="ch" forName="triangle1"/>
              <dgm:constr type="l" for="ch" forName="triangle1"/>
              <dgm:constr type="h" for="ch" forName="triangle1" refType="h"/>
              <dgm:constr type="w" for="ch" forName="triangle1" refType="h"/>
            </dgm:constrLst>
          </dgm:if>
          <dgm:else name="Name4">
            <dgm:constrLst>
              <dgm:constr type="primFontSz" for="ch" ptType="node" op="equ" val="65"/>
              <dgm:constr type="t" for="ch" forName="triangle1"/>
              <dgm:constr type="l" for="ch" forName="triangle1" refType="h" fact="0.25"/>
              <dgm:constr type="h" for="ch" forName="triangle1" refType="h" fact="0.5"/>
              <dgm:constr type="w" for="ch" forName="triangle1" refType="h" fact="0.5"/>
              <dgm:constr type="t" for="ch" forName="triangle2" refType="h" fact="0.5"/>
              <dgm:constr type="l" for="ch" forName="triangle2"/>
              <dgm:constr type="h" for="ch" forName="triangle2" refType="h" fact="0.5"/>
              <dgm:constr type="w" for="ch" forName="triangle2" refType="h" fact="0.5"/>
              <dgm:constr type="t" for="ch" forName="triangle3" refType="h" fact="0.5"/>
              <dgm:constr type="l" for="ch" forName="triangle3" refType="h" fact="0.25"/>
              <dgm:constr type="h" for="ch" forName="triangle3" refType="h" fact="0.5"/>
              <dgm:constr type="w" for="ch" forName="triangle3" refType="h" fact="0.5"/>
              <dgm:constr type="t" for="ch" forName="triangle4" refType="h" fact="0.5"/>
              <dgm:constr type="l" for="ch" forName="triangle4" refType="h" fact="0.5"/>
              <dgm:constr type="h" for="ch" forName="triangle4" refType="h" fact="0.5"/>
              <dgm:constr type="w" for="ch" forName="triangle4" refType="h" fact="0.5"/>
            </dgm:constrLst>
          </dgm:else>
        </dgm:choose>
      </dgm:if>
      <dgm:else name="Name5">
        <dgm:constrLst>
          <dgm:constr type="primFontSz" for="ch" ptType="node" op="equ" val="65"/>
          <dgm:constr type="t" for="ch" forName="triangle1"/>
          <dgm:constr type="l" for="ch" forName="triangle1" refType="h" fact="0.33"/>
          <dgm:constr type="h" for="ch" forName="triangle1" refType="h" fact="0.33"/>
          <dgm:constr type="w" for="ch" forName="triangle1" refType="h" fact="0.33"/>
          <dgm:constr type="t" for="ch" forName="triangle2" refType="h" fact="0.33"/>
          <dgm:constr type="l" for="ch" forName="triangle2" refType="h" fact="0.165"/>
          <dgm:constr type="h" for="ch" forName="triangle2" refType="h" fact="0.33"/>
          <dgm:constr type="w" for="ch" forName="triangle2" refType="h" fact="0.33"/>
          <dgm:constr type="t" for="ch" forName="triangle3" refType="h" fact="0.33"/>
          <dgm:constr type="l" for="ch" forName="triangle3" refType="h" fact="0.33"/>
          <dgm:constr type="h" for="ch" forName="triangle3" refType="h" fact="0.33"/>
          <dgm:constr type="w" for="ch" forName="triangle3" refType="h" fact="0.33"/>
          <dgm:constr type="t" for="ch" forName="triangle4" refType="h" fact="0.33"/>
          <dgm:constr type="l" for="ch" forName="triangle4" refType="h" fact="0.495"/>
          <dgm:constr type="h" for="ch" forName="triangle4" refType="h" fact="0.33"/>
          <dgm:constr type="w" for="ch" forName="triangle4" refType="h" fact="0.33"/>
          <dgm:constr type="t" for="ch" forName="triangle5" refType="h" fact="0.66"/>
          <dgm:constr type="l" for="ch" forName="triangle5"/>
          <dgm:constr type="h" for="ch" forName="triangle5" refType="h" fact="0.33"/>
          <dgm:constr type="w" for="ch" forName="triangle5" refType="h" fact="0.33"/>
          <dgm:constr type="t" for="ch" forName="triangle6" refType="h" fact="0.66"/>
          <dgm:constr type="l" for="ch" forName="triangle6" refType="h" fact="0.165"/>
          <dgm:constr type="h" for="ch" forName="triangle6" refType="h" fact="0.33"/>
          <dgm:constr type="w" for="ch" forName="triangle6" refType="h" fact="0.33"/>
          <dgm:constr type="t" for="ch" forName="triangle7" refType="h" fact="0.66"/>
          <dgm:constr type="l" for="ch" forName="triangle7" refType="h" fact="0.33"/>
          <dgm:constr type="h" for="ch" forName="triangle7" refType="h" fact="0.33"/>
          <dgm:constr type="w" for="ch" forName="triangle7" refType="h" fact="0.33"/>
          <dgm:constr type="t" for="ch" forName="triangle8" refType="h" fact="0.66"/>
          <dgm:constr type="l" for="ch" forName="triangle8" refType="h" fact="0.495"/>
          <dgm:constr type="h" for="ch" forName="triangle8" refType="h" fact="0.33"/>
          <dgm:constr type="w" for="ch" forName="triangle8" refType="h" fact="0.33"/>
          <dgm:constr type="t" for="ch" forName="triangle9" refType="h" fact="0.66"/>
          <dgm:constr type="l" for="ch" forName="triangle9" refType="h" fact="0.66"/>
          <dgm:constr type="h" for="ch" forName="triangle9" refType="h" fact="0.33"/>
          <dgm:constr type="w" for="ch" forName="triangle9" refType="h" fact="0.33"/>
        </dgm:constrLst>
      </dgm:else>
    </dgm:choose>
    <dgm:ruleLst/>
    <dgm:choose name="Name6">
      <dgm:if name="Name7" axis="ch" ptType="node" func="cnt" op="gte" val="1">
        <dgm:layoutNode name="triangle1" styleLbl="node1">
          <dgm:varLst>
            <dgm:bulletEnabled val="1"/>
          </dgm:varLst>
          <dgm:alg type="tx">
            <dgm:param type="txAnchorVertCh" val="mid"/>
          </dgm:alg>
          <dgm:shape xmlns:r="http://schemas.openxmlformats.org/officeDocument/2006/relationships" type="triangle" r:blip="">
            <dgm:adjLst/>
          </dgm:shape>
          <dgm:presOf axis="ch desOrSelf" ptType="node node" st="1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8"/>
    </dgm:choose>
    <dgm:choose name="Name9">
      <dgm:if name="Name10" axis="ch" ptType="node" func="cnt" op="gte" val="2">
        <dgm:layoutNode name="triangle2" styleLbl="node1">
          <dgm:varLst>
            <dgm:bulletEnabled val="1"/>
          </dgm:varLst>
          <dgm:alg type="tx">
            <dgm:param type="txAnchorVertCh" val="mid"/>
          </dgm:alg>
          <dgm:shape xmlns:r="http://schemas.openxmlformats.org/officeDocument/2006/relationships" type="triangle" r:blip="">
            <dgm:adjLst/>
          </dgm:shape>
          <dgm:choose name="Name11">
            <dgm:if name="Name12" func="var" arg="dir" op="equ" val="norm">
              <dgm:presOf axis="ch desOrSelf" ptType="node node" st="2 1" cnt="1 0"/>
            </dgm:if>
            <dgm:else name="Name13">
              <dgm:presOf axis="ch desOrSelf" ptType="node node" st="4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3" styleLbl="node1">
          <dgm:varLst>
            <dgm:bulletEnabled val="1"/>
          </dgm:varLst>
          <dgm:alg type="tx">
            <dgm:param type="txAnchorVertCh" val="mid"/>
          </dgm:alg>
          <dgm:shape xmlns:r="http://schemas.openxmlformats.org/officeDocument/2006/relationships" rot="180" type="triangle" r:blip="">
            <dgm:adjLst/>
          </dgm:shape>
          <dgm:presOf axis="ch desOrSelf" ptType="node node" st="3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4" styleLbl="node1">
          <dgm:varLst>
            <dgm:bulletEnabled val="1"/>
          </dgm:varLst>
          <dgm:alg type="tx">
            <dgm:param type="txAnchorVertCh" val="mid"/>
          </dgm:alg>
          <dgm:shape xmlns:r="http://schemas.openxmlformats.org/officeDocument/2006/relationships" type="triangle" r:blip="">
            <dgm:adjLst/>
          </dgm:shape>
          <dgm:choose name="Name14">
            <dgm:if name="Name15" func="var" arg="dir" op="equ" val="norm">
              <dgm:presOf axis="ch desOrSelf" ptType="node node" st="4 1" cnt="1 0"/>
            </dgm:if>
            <dgm:else name="Name16">
              <dgm:presOf axis="ch desOrSelf" ptType="node node" st="2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7"/>
    </dgm:choose>
    <dgm:choose name="Name18">
      <dgm:if name="Name19" axis="ch" ptType="node" func="cnt" op="gte" val="5">
        <dgm:layoutNode name="triangle5" styleLbl="node1">
          <dgm:varLst>
            <dgm:bulletEnabled val="1"/>
          </dgm:varLst>
          <dgm:alg type="tx">
            <dgm:param type="txAnchorVertCh" val="mid"/>
          </dgm:alg>
          <dgm:shape xmlns:r="http://schemas.openxmlformats.org/officeDocument/2006/relationships" type="triangle" r:blip="">
            <dgm:adjLst/>
          </dgm:shape>
          <dgm:choose name="Name20">
            <dgm:if name="Name21" func="var" arg="dir" op="equ" val="norm">
              <dgm:presOf axis="ch desOrSelf" ptType="node node" st="5 1" cnt="1 0"/>
            </dgm:if>
            <dgm:else name="Name22">
              <dgm:presOf axis="ch desOrSelf" ptType="node node" st="9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6" styleLbl="node1">
          <dgm:varLst>
            <dgm:bulletEnabled val="1"/>
          </dgm:varLst>
          <dgm:alg type="tx">
            <dgm:param type="txAnchorVertCh" val="mid"/>
          </dgm:alg>
          <dgm:shape xmlns:r="http://schemas.openxmlformats.org/officeDocument/2006/relationships" rot="180" type="triangle" r:blip="">
            <dgm:adjLst/>
          </dgm:shape>
          <dgm:choose name="Name23">
            <dgm:if name="Name24" func="var" arg="dir" op="equ" val="norm">
              <dgm:presOf axis="ch desOrSelf" ptType="node node" st="6 1" cnt="1 0"/>
            </dgm:if>
            <dgm:else name="Name25">
              <dgm:presOf axis="ch desOrSelf" ptType="node node" st="8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7" styleLbl="node1">
          <dgm:varLst>
            <dgm:bulletEnabled val="1"/>
          </dgm:varLst>
          <dgm:alg type="tx">
            <dgm:param type="txAnchorVertCh" val="mid"/>
          </dgm:alg>
          <dgm:shape xmlns:r="http://schemas.openxmlformats.org/officeDocument/2006/relationships" type="triangle" r:blip="">
            <dgm:adjLst/>
          </dgm:shape>
          <dgm:presOf axis="ch desOrSelf" ptType="node node" st="7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8" styleLbl="node1">
          <dgm:varLst>
            <dgm:bulletEnabled val="1"/>
          </dgm:varLst>
          <dgm:alg type="tx">
            <dgm:param type="txAnchorVertCh" val="mid"/>
          </dgm:alg>
          <dgm:shape xmlns:r="http://schemas.openxmlformats.org/officeDocument/2006/relationships" rot="180" type="triangle" r:blip="">
            <dgm:adjLst/>
          </dgm:shape>
          <dgm:choose name="Name26">
            <dgm:if name="Name27" func="var" arg="dir" op="equ" val="norm">
              <dgm:presOf axis="ch desOrSelf" ptType="node node" st="8 1" cnt="1 0"/>
            </dgm:if>
            <dgm:else name="Name28">
              <dgm:presOf axis="ch desOrSelf" ptType="node node" st="6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triangle9" styleLbl="node1">
          <dgm:varLst>
            <dgm:bulletEnabled val="1"/>
          </dgm:varLst>
          <dgm:alg type="tx">
            <dgm:param type="txAnchorVertCh" val="mid"/>
          </dgm:alg>
          <dgm:shape xmlns:r="http://schemas.openxmlformats.org/officeDocument/2006/relationships" type="triangle" r:blip="">
            <dgm:adjLst/>
          </dgm:shape>
          <dgm:choose name="Name29">
            <dgm:if name="Name30" func="var" arg="dir" op="equ" val="norm">
              <dgm:presOf axis="ch desOrSelf" ptType="node node" st="9 1" cnt="1 0"/>
            </dgm:if>
            <dgm:else name="Name31">
              <dgm:presOf axis="ch desOrSelf" ptType="node node" st="5 1" cnt="1 0"/>
            </dgm:else>
          </dgm:choos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32"/>
    </dgm:choose>
  </dgm:layoutNode>
</dgm:layoutDef>
</file>

<file path=ppt/diagrams/layout2.xml><?xml version="1.0" encoding="utf-8"?>
<dgm:layoutDef xmlns:dgm="http://schemas.openxmlformats.org/drawingml/2006/diagram" xmlns:a="http://schemas.openxmlformats.org/drawingml/2006/main" uniqueId="urn:microsoft.com/office/officeart/2005/8/layout/cycle8">
  <dgm:title val=""/>
  <dgm:desc val=""/>
  <dgm:catLst>
    <dgm:cat type="cycle" pri="7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 modelId="5"/>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clrData>
  <dgm:layoutNode name="compositeShape">
    <dgm:varLst>
      <dgm:chMax val="7"/>
      <dgm:dir/>
      <dgm:resizeHandles val="exact"/>
    </dgm:varLst>
    <dgm:alg type="composite">
      <dgm:param type="horzAlign" val="ctr"/>
      <dgm:param type="vertAlign" val="mid"/>
      <dgm:param type="ar" val="1"/>
    </dgm:alg>
    <dgm:shape xmlns:r="http://schemas.openxmlformats.org/officeDocument/2006/relationships" r:blip="">
      <dgm:adjLst/>
    </dgm:shape>
    <dgm:presOf/>
    <dgm:choose name="Name0">
      <dgm:if name="Name1" axis="ch" ptType="node" func="cnt" op="equ" val="1">
        <dgm:constrLst>
          <dgm:constr type="l" for="ch" forName="wedge1" refType="w" fact="0.08"/>
          <dgm:constr type="t" for="ch" forName="wedge1" refType="w" fact="0.08"/>
          <dgm:constr type="w" for="ch" forName="wedge1" refType="w" fact="0.84"/>
          <dgm:constr type="h" for="ch" forName="wedge1" refType="h" fact="0.84"/>
          <dgm:constr type="l" for="ch" forName="dummy1a" refType="w" fact="0.5"/>
          <dgm:constr type="t" for="ch" forName="dummy1a" refType="h" fact="0.08"/>
          <dgm:constr type="l" for="ch" forName="dummy1b" refType="w" fact="0.5"/>
          <dgm:constr type="t" for="ch" forName="dummy1b" refType="h" fact="0.08"/>
          <dgm:constr type="l" for="ch" forName="wedge1Tx" refType="w" fact="0.22"/>
          <dgm:constr type="t" for="ch" forName="wedge1Tx" refType="h" fact="0.22"/>
          <dgm:constr type="w" for="ch" forName="wedge1Tx" refType="w" fact="0.56"/>
          <dgm:constr type="h" for="ch" forName="wedge1Tx" refType="h" fact="0.56"/>
          <dgm:constr type="h" for="ch" forName="arrowWedge1single" refType="w" fact="0.08"/>
          <dgm:constr type="diam" for="ch" forName="arrowWedge1single" refType="w" fact="0.84"/>
          <dgm:constr type="l" for="ch" forName="arrowWedge1single" refType="w" fact="0.5"/>
          <dgm:constr type="t" for="ch" forName="arrowWedge1single" refType="w" fact="0.5"/>
          <dgm:constr type="primFontSz" for="ch" ptType="node" op="equ"/>
        </dgm:constrLst>
      </dgm:if>
      <dgm:if name="Name2" axis="ch" ptType="node" func="cnt" op="equ" val="2">
        <dgm:constrLst>
          <dgm:constr type="l" for="ch" forName="wedge1" refType="w" fact="0.1"/>
          <dgm:constr type="t" for="ch" forName="wedge1" refType="w" fact="0.08"/>
          <dgm:constr type="w" for="ch" forName="wedge1" refType="w" fact="0.84"/>
          <dgm:constr type="h" for="ch" forName="wedge1" refType="h" fact="0.84"/>
          <dgm:constr type="l" for="ch" forName="dummy1a" refType="w" fact="0.52"/>
          <dgm:constr type="t" for="ch" forName="dummy1a" refType="h" fact="0.08"/>
          <dgm:constr type="l" for="ch" forName="dummy1b" refType="w" fact="0.52"/>
          <dgm:constr type="t" for="ch" forName="dummy1b" refType="h" fact="0.92"/>
          <dgm:constr type="l" for="ch" forName="wedge1Tx" refType="w" fact="0.559"/>
          <dgm:constr type="t" for="ch" forName="wedge1Tx" refType="h" fact="0.3"/>
          <dgm:constr type="w" for="ch" forName="wedge1Tx" refType="w" fact="0.3"/>
          <dgm:constr type="h" for="ch" forName="wedge1Tx" refType="h" fact="0.4"/>
          <dgm:constr type="l" for="ch" forName="wedge2" refType="w" fact="0.06"/>
          <dgm:constr type="t" for="ch" forName="wedge2" refType="w" fact="0.08"/>
          <dgm:constr type="w" for="ch" forName="wedge2" refType="w" fact="0.84"/>
          <dgm:constr type="h" for="ch" forName="wedge2" refType="h" fact="0.84"/>
          <dgm:constr type="l" for="ch" forName="dummy2a" refType="w" fact="0.48"/>
          <dgm:constr type="t" for="ch" forName="dummy2a" refType="h" fact="0.92"/>
          <dgm:constr type="l" for="ch" forName="dummy2b" refType="w" fact="0.48"/>
          <dgm:constr type="t" for="ch" forName="dummy2b" refType="h" fact="0.08"/>
          <dgm:constr type="r" for="ch" forName="wedge2Tx" refType="w" fact="0.441"/>
          <dgm:constr type="t" for="ch" forName="wedge2Tx" refType="h" fact="0.3"/>
          <dgm:constr type="w" for="ch" forName="wedge2Tx" refType="w" fact="0.3"/>
          <dgm:constr type="h" for="ch" forName="wedge2Tx" refType="h" fact="0.4"/>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primFontSz" for="ch" ptType="node" op="equ"/>
        </dgm:constrLst>
      </dgm:if>
      <dgm:if name="Name3" axis="ch" ptType="node" func="cnt" op="equ" val="3">
        <dgm:constrLst>
          <dgm:constr type="l" for="ch" forName="wedge1" refType="w" fact="0.0973"/>
          <dgm:constr type="t" for="ch" forName="wedge1" refType="w" fact="0.07"/>
          <dgm:constr type="w" for="ch" forName="wedge1" refType="w" fact="0.84"/>
          <dgm:constr type="h" for="ch" forName="wedge1" refType="h" fact="0.84"/>
          <dgm:constr type="l" for="ch" forName="dummy1a" refType="w" fact="0.5173"/>
          <dgm:constr type="t" for="ch" forName="dummy1a" refType="h" fact="0.07"/>
          <dgm:constr type="l" for="ch" forName="dummy1b" refType="w" fact="0.8811"/>
          <dgm:constr type="t" for="ch" forName="dummy1b" refType="h" fact="0.7"/>
          <dgm:constr type="l" for="ch" forName="wedge1Tx" refType="w" fact="0.54"/>
          <dgm:constr type="t" for="ch" forName="wedge1Tx" refType="h" fact="0.248"/>
          <dgm:constr type="w" for="ch" forName="wedge1Tx" refType="w" fact="0.3"/>
          <dgm:constr type="h" for="ch" forName="wedge1Tx" refType="h" fact="0.25"/>
          <dgm:constr type="l" for="ch" forName="wedge2" refType="w" fact="0.08"/>
          <dgm:constr type="t" for="ch" forName="wedge2" refType="w" fact="0.1"/>
          <dgm:constr type="w" for="ch" forName="wedge2" refType="w" fact="0.84"/>
          <dgm:constr type="h" for="ch" forName="wedge2" refType="h" fact="0.84"/>
          <dgm:constr type="l" for="ch" forName="dummy2a" refType="w" fact="0.8637"/>
          <dgm:constr type="t" for="ch" forName="dummy2a" refType="h" fact="0.73"/>
          <dgm:constr type="l" for="ch" forName="dummy2b" refType="w" fact="0.1363"/>
          <dgm:constr type="t" for="ch" forName="dummy2b" refType="h" fact="0.73"/>
          <dgm:constr type="l" for="ch" forName="wedge2Tx" refType="w" fact="0.28"/>
          <dgm:constr type="t" for="ch" forName="wedge2Tx" refType="h" fact="0.645"/>
          <dgm:constr type="w" for="ch" forName="wedge2Tx" refType="w" fact="0.45"/>
          <dgm:constr type="h" for="ch" forName="wedge2Tx" refType="h" fact="0.22"/>
          <dgm:constr type="l" for="ch" forName="wedge3" refType="w" fact="0.0627"/>
          <dgm:constr type="t" for="ch" forName="wedge3" refType="w" fact="0.07"/>
          <dgm:constr type="w" for="ch" forName="wedge3" refType="w" fact="0.84"/>
          <dgm:constr type="h" for="ch" forName="wedge3" refType="h" fact="0.84"/>
          <dgm:constr type="l" for="ch" forName="dummy3a" refType="w" fact="0.1189"/>
          <dgm:constr type="t" for="ch" forName="dummy3a" refType="h" fact="0.7"/>
          <dgm:constr type="l" for="ch" forName="dummy3b" refType="w" fact="0.4827"/>
          <dgm:constr type="t" for="ch" forName="dummy3b" refType="h" fact="0.07"/>
          <dgm:constr type="r" for="ch" forName="wedge3Tx" refType="w" fact="0.46"/>
          <dgm:constr type="t" for="ch" forName="wedge3Tx" refType="h" fact="0.248"/>
          <dgm:constr type="w" for="ch" forName="wedge3Tx" refType="w" fact="0.3"/>
          <dgm:constr type="h" for="ch" forName="wedge3Tx" refType="h" fact="0.25"/>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primFontSz" for="ch" ptType="node" op="equ"/>
        </dgm:constrLst>
      </dgm:if>
      <dgm:if name="Name4" axis="ch" ptType="node" func="cnt" op="equ" val="4">
        <dgm:constrLst>
          <dgm:constr type="l" for="ch" forName="wedge1" refType="w" fact="0.0941"/>
          <dgm:constr type="t" for="ch" forName="wedge1" refType="w" fact="0.0659"/>
          <dgm:constr type="w" for="ch" forName="wedge1" refType="w" fact="0.84"/>
          <dgm:constr type="h" for="ch" forName="wedge1" refType="h" fact="0.84"/>
          <dgm:constr type="l" for="ch" forName="dummy1a" refType="w" fact="0.5141"/>
          <dgm:constr type="t" for="ch" forName="dummy1a" refType="h" fact="0.0659"/>
          <dgm:constr type="l" for="ch" forName="dummy1b" refType="w" fact="0.9341"/>
          <dgm:constr type="t" for="ch" forName="dummy1b" refType="h" fact="0.4859"/>
          <dgm:constr type="l" for="ch" forName="wedge1Tx" refType="w" fact="0.54"/>
          <dgm:constr type="t" for="ch" forName="wedge1Tx" refType="h" fact="0.24"/>
          <dgm:constr type="w" for="ch" forName="wedge1Tx" refType="w" fact="0.31"/>
          <dgm:constr type="h" for="ch" forName="wedge1Tx" refType="h" fact="0.23"/>
          <dgm:constr type="l" for="ch" forName="wedge2" refType="w" fact="0.0941"/>
          <dgm:constr type="t" for="ch" forName="wedge2" refType="w" fact="0.0941"/>
          <dgm:constr type="w" for="ch" forName="wedge2" refType="w" fact="0.84"/>
          <dgm:constr type="h" for="ch" forName="wedge2" refType="h" fact="0.84"/>
          <dgm:constr type="l" for="ch" forName="dummy2a" refType="w" fact="0.9341"/>
          <dgm:constr type="t" for="ch" forName="dummy2a" refType="h" fact="0.5141"/>
          <dgm:constr type="l" for="ch" forName="dummy2b" refType="w" fact="0.5141"/>
          <dgm:constr type="t" for="ch" forName="dummy2b" refType="h" fact="0.9341"/>
          <dgm:constr type="l" for="ch" forName="wedge2Tx" refType="w" fact="0.54"/>
          <dgm:constr type="t" for="ch" forName="wedge2Tx" refType="h" fact="0.53"/>
          <dgm:constr type="w" for="ch" forName="wedge2Tx" refType="w" fact="0.31"/>
          <dgm:constr type="h" for="ch" forName="wedge2Tx" refType="h" fact="0.23"/>
          <dgm:constr type="l" for="ch" forName="wedge3" refType="w" fact="0.0659"/>
          <dgm:constr type="t" for="ch" forName="wedge3" refType="w" fact="0.0941"/>
          <dgm:constr type="w" for="ch" forName="wedge3" refType="w" fact="0.84"/>
          <dgm:constr type="h" for="ch" forName="wedge3" refType="h" fact="0.84"/>
          <dgm:constr type="l" for="ch" forName="dummy3a" refType="w" fact="0.4859"/>
          <dgm:constr type="t" for="ch" forName="dummy3a" refType="h" fact="0.9341"/>
          <dgm:constr type="l" for="ch" forName="dummy3b" refType="w" fact="0.0659"/>
          <dgm:constr type="t" for="ch" forName="dummy3b" refType="h" fact="0.5141"/>
          <dgm:constr type="r" for="ch" forName="wedge3Tx" refType="w" fact="0.46"/>
          <dgm:constr type="t" for="ch" forName="wedge3Tx" refType="h" fact="0.53"/>
          <dgm:constr type="w" for="ch" forName="wedge3Tx" refType="w" fact="0.31"/>
          <dgm:constr type="h" for="ch" forName="wedge3Tx" refType="h" fact="0.23"/>
          <dgm:constr type="l" for="ch" forName="wedge4" refType="w" fact="0.0659"/>
          <dgm:constr type="t" for="ch" forName="wedge4" refType="h" fact="0.0659"/>
          <dgm:constr type="w" for="ch" forName="wedge4" refType="w" fact="0.84"/>
          <dgm:constr type="h" for="ch" forName="wedge4" refType="h" fact="0.84"/>
          <dgm:constr type="l" for="ch" forName="dummy4a" refType="w" fact="0.0659"/>
          <dgm:constr type="t" for="ch" forName="dummy4a" refType="h" fact="0.4859"/>
          <dgm:constr type="l" for="ch" forName="dummy4b" refType="w" fact="0.4859"/>
          <dgm:constr type="t" for="ch" forName="dummy4b" refType="h" fact="0.0659"/>
          <dgm:constr type="r" for="ch" forName="wedge4Tx" refType="w" fact="0.46"/>
          <dgm:constr type="t" for="ch" forName="wedge4Tx" refType="h" fact="0.24"/>
          <dgm:constr type="w" for="ch" forName="wedge4Tx" refType="w" fact="0.31"/>
          <dgm:constr type="h" for="ch" forName="wedge4Tx" refType="h" fact="0.23"/>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primFontSz" for="ch" ptType="node" op="equ"/>
        </dgm:constrLst>
      </dgm:if>
      <dgm:if name="Name5" axis="ch" ptType="node" func="cnt" op="equ" val="5">
        <dgm:constrLst>
          <dgm:constr type="l" for="ch" forName="wedge1" refType="w" fact="0.0918"/>
          <dgm:constr type="t" for="ch" forName="wedge1" refType="w" fact="0.0638"/>
          <dgm:constr type="w" for="ch" forName="wedge1" refType="w" fact="0.84"/>
          <dgm:constr type="h" for="ch" forName="wedge1" refType="h" fact="0.84"/>
          <dgm:constr type="l" for="ch" forName="dummy1a" refType="w" fact="0.5118"/>
          <dgm:constr type="t" for="ch" forName="dummy1a" refType="h" fact="0.0638"/>
          <dgm:constr type="l" for="ch" forName="dummy1b" refType="w" fact="0.9112"/>
          <dgm:constr type="t" for="ch" forName="dummy1b" refType="h" fact="0.354"/>
          <dgm:constr type="l" for="ch" forName="wedge1Tx" refType="w" fact="0.53"/>
          <dgm:constr type="t" for="ch" forName="wedge1Tx" refType="h" fact="0.205"/>
          <dgm:constr type="w" for="ch" forName="wedge1Tx" refType="w" fact="0.27"/>
          <dgm:constr type="h" for="ch" forName="wedge1Tx" refType="h" fact="0.18"/>
          <dgm:constr type="l" for="ch" forName="wedge2" refType="w" fact="0.099"/>
          <dgm:constr type="t" for="ch" forName="wedge2" refType="w" fact="0.0862"/>
          <dgm:constr type="w" for="ch" forName="wedge2" refType="w" fact="0.84"/>
          <dgm:constr type="h" for="ch" forName="wedge2" refType="h" fact="0.84"/>
          <dgm:constr type="l" for="ch" forName="dummy2a" refType="w" fact="0.9185"/>
          <dgm:constr type="t" for="ch" forName="dummy2a" refType="h" fact="0.3764"/>
          <dgm:constr type="l" for="ch" forName="dummy2b" refType="w" fact="0.7659"/>
          <dgm:constr type="t" for="ch" forName="dummy2b" refType="h" fact="0.846"/>
          <dgm:constr type="l" for="ch" forName="wedge2Tx" refType="w" fact="0.64"/>
          <dgm:constr type="t" for="ch" forName="wedge2Tx" refType="h" fact="0.47"/>
          <dgm:constr type="w" for="ch" forName="wedge2Tx" refType="w" fact="0.25"/>
          <dgm:constr type="h" for="ch" forName="wedge2Tx" refType="h" fact="0.2"/>
          <dgm:constr type="l" for="ch" forName="wedge3" refType="w" fact="0.08"/>
          <dgm:constr type="t" for="ch" forName="wedge3" refType="w" fact="0.1"/>
          <dgm:constr type="w" for="ch" forName="wedge3" refType="w" fact="0.84"/>
          <dgm:constr type="h" for="ch" forName="wedge3" refType="h" fact="0.84"/>
          <dgm:constr type="l" for="ch" forName="dummy3a" refType="w" fact="0.7469"/>
          <dgm:constr type="t" for="ch" forName="dummy3a" refType="h" fact="0.8598"/>
          <dgm:constr type="l" for="ch" forName="dummy3b" refType="w" fact="0.2531"/>
          <dgm:constr type="t" for="ch" forName="dummy3b" refType="h" fact="0.8598"/>
          <dgm:constr type="l" for="ch" forName="wedge3Tx" refType="w" fact="0.38"/>
          <dgm:constr type="t" for="ch" forName="wedge3Tx" refType="h" fact="0.69"/>
          <dgm:constr type="w" for="ch" forName="wedge3Tx" refType="w" fact="0.24"/>
          <dgm:constr type="h" for="ch" forName="wedge3Tx" refType="h" fact="0.22"/>
          <dgm:constr type="l" for="ch" forName="wedge4" refType="w" fact="0.061"/>
          <dgm:constr type="t" for="ch" forName="wedge4" refType="h" fact="0.0862"/>
          <dgm:constr type="w" for="ch" forName="wedge4" refType="w" fact="0.84"/>
          <dgm:constr type="h" for="ch" forName="wedge4" refType="h" fact="0.84"/>
          <dgm:constr type="l" for="ch" forName="dummy4a" refType="w" fact="0.2341"/>
          <dgm:constr type="t" for="ch" forName="dummy4a" refType="h" fact="0.846"/>
          <dgm:constr type="l" for="ch" forName="dummy4b" refType="w" fact="0.0815"/>
          <dgm:constr type="t" for="ch" forName="dummy4b" refType="h" fact="0.3764"/>
          <dgm:constr type="r" for="ch" forName="wedge4Tx" refType="w" fact="0.36"/>
          <dgm:constr type="t" for="ch" forName="wedge4Tx" refType="h" fact="0.47"/>
          <dgm:constr type="w" for="ch" forName="wedge4Tx" refType="w" fact="0.25"/>
          <dgm:constr type="h" for="ch" forName="wedge4Tx" refType="h" fact="0.2"/>
          <dgm:constr type="l" for="ch" forName="wedge5" refType="w" fact="0.0682"/>
          <dgm:constr type="t" for="ch" forName="wedge5" refType="h" fact="0.0638"/>
          <dgm:constr type="w" for="ch" forName="wedge5" refType="w" fact="0.84"/>
          <dgm:constr type="h" for="ch" forName="wedge5" refType="h" fact="0.84"/>
          <dgm:constr type="l" for="ch" forName="dummy5a" refType="w" fact="0.0888"/>
          <dgm:constr type="t" for="ch" forName="dummy5a" refType="h" fact="0.354"/>
          <dgm:constr type="l" for="ch" forName="dummy5b" refType="w" fact="0.4882"/>
          <dgm:constr type="t" for="ch" forName="dummy5b" refType="h" fact="0.0638"/>
          <dgm:constr type="r" for="ch" forName="wedge5Tx" refType="w" fact="0.47"/>
          <dgm:constr type="t" for="ch" forName="wedge5Tx" refType="h" fact="0.205"/>
          <dgm:constr type="w" for="ch" forName="wedge5Tx" refType="w" fact="0.27"/>
          <dgm:constr type="h" for="ch" forName="wedge5Tx" refType="h" fact="0.18"/>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primFontSz" for="ch" ptType="node" op="equ"/>
        </dgm:constrLst>
      </dgm:if>
      <dgm:if name="Name6" axis="ch" ptType="node" func="cnt" op="equ" val="6">
        <dgm:constrLst>
          <dgm:constr type="l" for="ch" forName="wedge1" refType="w" fact="0.09"/>
          <dgm:constr type="t" for="ch" forName="wedge1" refType="w" fact="0.0627"/>
          <dgm:constr type="w" for="ch" forName="wedge1" refType="w" fact="0.84"/>
          <dgm:constr type="h" for="ch" forName="wedge1" refType="h" fact="0.84"/>
          <dgm:constr type="l" for="ch" forName="dummy1a" refType="w" fact="0.51"/>
          <dgm:constr type="t" for="ch" forName="dummy1a" refType="h" fact="0.0627"/>
          <dgm:constr type="l" for="ch" forName="dummy1b" refType="w" fact="0.8737"/>
          <dgm:constr type="t" for="ch" forName="dummy1b" refType="h" fact="0.2727"/>
          <dgm:constr type="l" for="ch" forName="wedge1Tx" refType="w" fact="0.53"/>
          <dgm:constr type="t" for="ch" forName="wedge1Tx" refType="h" fact="0.17"/>
          <dgm:constr type="w" for="ch" forName="wedge1Tx" refType="w" fact="0.22"/>
          <dgm:constr type="h" for="ch" forName="wedge1Tx" refType="h" fact="0.17"/>
          <dgm:constr type="l" for="ch" forName="wedge2" refType="w" fact="0.1"/>
          <dgm:constr type="t" for="ch" forName="wedge2" refType="w" fact="0.08"/>
          <dgm:constr type="w" for="ch" forName="wedge2" refType="w" fact="0.84"/>
          <dgm:constr type="h" for="ch" forName="wedge2" refType="h" fact="0.84"/>
          <dgm:constr type="l" for="ch" forName="dummy2a" refType="w" fact="0.8837"/>
          <dgm:constr type="t" for="ch" forName="dummy2a" refType="h" fact="0.29"/>
          <dgm:constr type="l" for="ch" forName="dummy2b" refType="w" fact="0.8837"/>
          <dgm:constr type="t" for="ch" forName="dummy2b" refType="h" fact="0.71"/>
          <dgm:constr type="l" for="ch" forName="wedge2Tx" refType="w" fact="0.67"/>
          <dgm:constr type="t" for="ch" forName="wedge2Tx" refType="h" fact="0.42"/>
          <dgm:constr type="w" for="ch" forName="wedge2Tx" refType="w" fact="0.23"/>
          <dgm:constr type="h" for="ch" forName="wedge2Tx" refType="h" fact="0.165"/>
          <dgm:constr type="l" for="ch" forName="wedge3" refType="w" fact="0.09"/>
          <dgm:constr type="t" for="ch" forName="wedge3" refType="w" fact="0.0973"/>
          <dgm:constr type="w" for="ch" forName="wedge3" refType="w" fact="0.84"/>
          <dgm:constr type="h" for="ch" forName="wedge3" refType="h" fact="0.84"/>
          <dgm:constr type="l" for="ch" forName="dummy3a" refType="w" fact="0.8737"/>
          <dgm:constr type="t" for="ch" forName="dummy3a" refType="h" fact="0.7273"/>
          <dgm:constr type="l" for="ch" forName="dummy3b" refType="w" fact="0.51"/>
          <dgm:constr type="t" for="ch" forName="dummy3b" refType="h" fact="0.9373"/>
          <dgm:constr type="l" for="ch" forName="wedge3Tx" refType="w" fact="0.53"/>
          <dgm:constr type="t" for="ch" forName="wedge3Tx" refType="h" fact="0.665"/>
          <dgm:constr type="w" for="ch" forName="wedge3Tx" refType="w" fact="0.22"/>
          <dgm:constr type="h" for="ch" forName="wedge3Tx" refType="h" fact="0.17"/>
          <dgm:constr type="l" for="ch" forName="wedge4" refType="w" fact="0.07"/>
          <dgm:constr type="t" for="ch" forName="wedge4" refType="h" fact="0.0973"/>
          <dgm:constr type="w" for="ch" forName="wedge4" refType="w" fact="0.84"/>
          <dgm:constr type="h" for="ch" forName="wedge4" refType="h" fact="0.84"/>
          <dgm:constr type="l" for="ch" forName="dummy4a" refType="w" fact="0.49"/>
          <dgm:constr type="t" for="ch" forName="dummy4a" refType="h" fact="0.9373"/>
          <dgm:constr type="l" for="ch" forName="dummy4b" refType="w" fact="0.1263"/>
          <dgm:constr type="t" for="ch" forName="dummy4b" refType="h" fact="0.7273"/>
          <dgm:constr type="r" for="ch" forName="wedge4Tx" refType="w" fact="0.47"/>
          <dgm:constr type="t" for="ch" forName="wedge4Tx" refType="h" fact="0.665"/>
          <dgm:constr type="w" for="ch" forName="wedge4Tx" refType="w" fact="0.22"/>
          <dgm:constr type="h" for="ch" forName="wedge4Tx" refType="h" fact="0.17"/>
          <dgm:constr type="l" for="ch" forName="wedge5" refType="w" fact="0.06"/>
          <dgm:constr type="t" for="ch" forName="wedge5" refType="h" fact="0.08"/>
          <dgm:constr type="w" for="ch" forName="wedge5" refType="w" fact="0.84"/>
          <dgm:constr type="h" for="ch" forName="wedge5" refType="h" fact="0.84"/>
          <dgm:constr type="l" for="ch" forName="dummy5a" refType="w" fact="0.1163"/>
          <dgm:constr type="t" for="ch" forName="dummy5a" refType="h" fact="0.71"/>
          <dgm:constr type="l" for="ch" forName="dummy5b" refType="w" fact="0.1163"/>
          <dgm:constr type="t" for="ch" forName="dummy5b" refType="h" fact="0.29"/>
          <dgm:constr type="r" for="ch" forName="wedge5Tx" refType="w" fact="0.33"/>
          <dgm:constr type="t" for="ch" forName="wedge5Tx" refType="h" fact="0.42"/>
          <dgm:constr type="w" for="ch" forName="wedge5Tx" refType="w" fact="0.23"/>
          <dgm:constr type="h" for="ch" forName="wedge5Tx" refType="h" fact="0.165"/>
          <dgm:constr type="l" for="ch" forName="wedge6" refType="w" fact="0.07"/>
          <dgm:constr type="t" for="ch" forName="wedge6" refType="h" fact="0.0627"/>
          <dgm:constr type="w" for="ch" forName="wedge6" refType="w" fact="0.84"/>
          <dgm:constr type="h" for="ch" forName="wedge6" refType="h" fact="0.84"/>
          <dgm:constr type="l" for="ch" forName="dummy6a" refType="w" fact="0.1263"/>
          <dgm:constr type="t" for="ch" forName="dummy6a" refType="h" fact="0.2727"/>
          <dgm:constr type="l" for="ch" forName="dummy6b" refType="w" fact="0.49"/>
          <dgm:constr type="t" for="ch" forName="dummy6b" refType="h" fact="0.0627"/>
          <dgm:constr type="r" for="ch" forName="wedge6Tx" refType="w" fact="0.47"/>
          <dgm:constr type="t" for="ch" forName="wedge6Tx" refType="h" fact="0.17"/>
          <dgm:constr type="w" for="ch" forName="wedge6Tx" refType="w" fact="0.22"/>
          <dgm:constr type="h" for="ch" forName="wedge6Tx" refType="h" fact="0.17"/>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primFontSz" for="ch" ptType="node" op="equ"/>
        </dgm:constrLst>
      </dgm:if>
      <dgm:else name="Name7">
        <dgm:constrLst>
          <dgm:constr type="l" for="ch" forName="wedge1" refType="w" fact="0.0887"/>
          <dgm:constr type="t" for="ch" forName="wedge1" refType="w" fact="0.062"/>
          <dgm:constr type="w" for="ch" forName="wedge1" refType="w" fact="0.84"/>
          <dgm:constr type="h" for="ch" forName="wedge1" refType="h" fact="0.84"/>
          <dgm:constr type="l" for="ch" forName="dummy1a" refType="w" fact="0.5087"/>
          <dgm:constr type="t" for="ch" forName="dummy1a" refType="h" fact="0.062"/>
          <dgm:constr type="l" for="ch" forName="dummy1b" refType="w" fact="0.837"/>
          <dgm:constr type="t" for="ch" forName="dummy1b" refType="h" fact="0.2201"/>
          <dgm:constr type="l" for="ch" forName="wedge1Tx" refType="w" fact="0.53"/>
          <dgm:constr type="t" for="ch" forName="wedge1Tx" refType="h" fact="0.14"/>
          <dgm:constr type="w" for="ch" forName="wedge1Tx" refType="w" fact="0.2"/>
          <dgm:constr type="h" for="ch" forName="wedge1Tx" refType="h" fact="0.16"/>
          <dgm:constr type="l" for="ch" forName="wedge2" refType="w" fact="0.0995"/>
          <dgm:constr type="t" for="ch" forName="wedge2" refType="w" fact="0.0755"/>
          <dgm:constr type="w" for="ch" forName="wedge2" refType="w" fact="0.84"/>
          <dgm:constr type="h" for="ch" forName="wedge2" refType="h" fact="0.84"/>
          <dgm:constr type="l" for="ch" forName="dummy2a" refType="w" fact="0.8479"/>
          <dgm:constr type="t" for="ch" forName="dummy2a" refType="h" fact="0.2337"/>
          <dgm:constr type="l" for="ch" forName="dummy2b" refType="w" fact="0.929"/>
          <dgm:constr type="t" for="ch" forName="dummy2b" refType="h" fact="0.589"/>
          <dgm:constr type="l" for="ch" forName="wedge2Tx" refType="w" fact="0.67"/>
          <dgm:constr type="t" for="ch" forName="wedge2Tx" refType="h" fact="0.38"/>
          <dgm:constr type="w" for="ch" forName="wedge2Tx" refType="w" fact="0.23"/>
          <dgm:constr type="h" for="ch" forName="wedge2Tx" refType="h" fact="0.14"/>
          <dgm:constr type="l" for="ch" forName="wedge3" refType="w" fact="0.0956"/>
          <dgm:constr type="t" for="ch" forName="wedge3" refType="w" fact="0.0925"/>
          <dgm:constr type="w" for="ch" forName="wedge3" refType="w" fact="0.84"/>
          <dgm:constr type="h" for="ch" forName="wedge3" refType="h" fact="0.84"/>
          <dgm:constr type="l" for="ch" forName="dummy3a" refType="w" fact="0.9251"/>
          <dgm:constr type="t" for="ch" forName="dummy3a" refType="h" fact="0.6059"/>
          <dgm:constr type="l" for="ch" forName="dummy3b" refType="w" fact="0.6979"/>
          <dgm:constr type="t" for="ch" forName="dummy3b" refType="h" fact="0.8909"/>
          <dgm:constr type="l" for="ch" forName="wedge3Tx" refType="w" fact="0.635"/>
          <dgm:constr type="t" for="ch" forName="wedge3Tx" refType="h" fact="0.59"/>
          <dgm:constr type="w" for="ch" forName="wedge3Tx" refType="w" fact="0.2"/>
          <dgm:constr type="h" for="ch" forName="wedge3Tx" refType="h" fact="0.155"/>
          <dgm:constr type="l" for="ch" forName="wedge4" refType="w" fact="0.08"/>
          <dgm:constr type="t" for="ch" forName="wedge4" refType="h" fact="0.1"/>
          <dgm:constr type="w" for="ch" forName="wedge4" refType="w" fact="0.84"/>
          <dgm:constr type="h" for="ch" forName="wedge4" refType="h" fact="0.84"/>
          <dgm:constr type="l" for="ch" forName="dummy4a" refType="w" fact="0.6822"/>
          <dgm:constr type="t" for="ch" forName="dummy4a" refType="h" fact="0.8984"/>
          <dgm:constr type="l" for="ch" forName="dummy4b" refType="w" fact="0.3178"/>
          <dgm:constr type="t" for="ch" forName="dummy4b" refType="h" fact="0.8984"/>
          <dgm:constr type="l" for="ch" forName="wedge4Tx" refType="w" fact="0.4025"/>
          <dgm:constr type="t" for="ch" forName="wedge4Tx" refType="h" fact="0.76"/>
          <dgm:constr type="w" for="ch" forName="wedge4Tx" refType="w" fact="0.195"/>
          <dgm:constr type="h" for="ch" forName="wedge4Tx" refType="h" fact="0.14"/>
          <dgm:constr type="l" for="ch" forName="wedge5" refType="w" fact="0.0644"/>
          <dgm:constr type="t" for="ch" forName="wedge5" refType="h" fact="0.0925"/>
          <dgm:constr type="w" for="ch" forName="wedge5" refType="w" fact="0.84"/>
          <dgm:constr type="h" for="ch" forName="wedge5" refType="h" fact="0.84"/>
          <dgm:constr type="l" for="ch" forName="dummy5a" refType="w" fact="0.3021"/>
          <dgm:constr type="t" for="ch" forName="dummy5a" refType="h" fact="0.8909"/>
          <dgm:constr type="l" for="ch" forName="dummy5b" refType="w" fact="0.0749"/>
          <dgm:constr type="t" for="ch" forName="dummy5b" refType="h" fact="0.6059"/>
          <dgm:constr type="r" for="ch" forName="wedge5Tx" refType="w" fact="0.365"/>
          <dgm:constr type="t" for="ch" forName="wedge5Tx" refType="h" fact="0.59"/>
          <dgm:constr type="w" for="ch" forName="wedge5Tx" refType="w" fact="0.2"/>
          <dgm:constr type="h" for="ch" forName="wedge5Tx" refType="h" fact="0.155"/>
          <dgm:constr type="l" for="ch" forName="wedge6" refType="w" fact="0.0605"/>
          <dgm:constr type="t" for="ch" forName="wedge6" refType="h" fact="0.0755"/>
          <dgm:constr type="w" for="ch" forName="wedge6" refType="w" fact="0.84"/>
          <dgm:constr type="h" for="ch" forName="wedge6" refType="h" fact="0.84"/>
          <dgm:constr type="l" for="ch" forName="dummy6a" refType="w" fact="0.071"/>
          <dgm:constr type="t" for="ch" forName="dummy6a" refType="h" fact="0.589"/>
          <dgm:constr type="l" for="ch" forName="dummy6b" refType="w" fact="0.1521"/>
          <dgm:constr type="t" for="ch" forName="dummy6b" refType="h" fact="0.2337"/>
          <dgm:constr type="r" for="ch" forName="wedge6Tx" refType="w" fact="0.33"/>
          <dgm:constr type="t" for="ch" forName="wedge6Tx" refType="h" fact="0.38"/>
          <dgm:constr type="w" for="ch" forName="wedge6Tx" refType="w" fact="0.23"/>
          <dgm:constr type="h" for="ch" forName="wedge6Tx" refType="h" fact="0.14"/>
          <dgm:constr type="l" for="ch" forName="wedge7" refType="w" fact="0.0713"/>
          <dgm:constr type="t" for="ch" forName="wedge7" refType="h" fact="0.062"/>
          <dgm:constr type="w" for="ch" forName="wedge7" refType="w" fact="0.84"/>
          <dgm:constr type="h" for="ch" forName="wedge7" refType="h" fact="0.84"/>
          <dgm:constr type="l" for="ch" forName="dummy7a" refType="w" fact="0.163"/>
          <dgm:constr type="t" for="ch" forName="dummy7a" refType="h" fact="0.2201"/>
          <dgm:constr type="l" for="ch" forName="dummy7b" refType="w" fact="0.4913"/>
          <dgm:constr type="t" for="ch" forName="dummy7b" refType="h" fact="0.062"/>
          <dgm:constr type="r" for="ch" forName="wedge7Tx" refType="w" fact="0.47"/>
          <dgm:constr type="t" for="ch" forName="wedge7Tx" refType="h" fact="0.14"/>
          <dgm:constr type="w" for="ch" forName="wedge7Tx" refType="w" fact="0.2"/>
          <dgm:constr type="h" for="ch" forName="wedge7Tx" refType="h" fact="0.16"/>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h" for="ch" forName="arrowWedge7" refType="w" fact="0.08"/>
          <dgm:constr type="diam" for="ch" forName="arrowWedge7" refType="w" fact="0.84"/>
          <dgm:constr type="l" for="ch" forName="arrowWedge7" refType="w" fact="0.5"/>
          <dgm:constr type="t" for="ch" forName="arrowWedge7" refType="w" fact="0.5"/>
          <dgm:constr type="primFontSz" for="ch" ptType="node" op="equ"/>
        </dgm:constrLst>
      </dgm:else>
    </dgm:choose>
    <dgm:ruleLst/>
    <dgm:choose name="Name8">
      <dgm:if name="Name9" axis="ch" ptType="node" func="cnt" op="gte" val="1">
        <dgm:layoutNode name="wedge1">
          <dgm:alg type="sp"/>
          <dgm:choose name="Name10">
            <dgm:if name="Name11" axis="ch" ptType="node" func="cnt" op="equ" val="1">
              <dgm:shape xmlns:r="http://schemas.openxmlformats.org/officeDocument/2006/relationships" type="ellipse" r:blip="">
                <dgm:adjLst/>
              </dgm:shape>
            </dgm:if>
            <dgm:if name="Name12" axis="ch" ptType="node" func="cnt" op="equ" val="2">
              <dgm:shape xmlns:r="http://schemas.openxmlformats.org/officeDocument/2006/relationships" type="pie" r:blip="">
                <dgm:adjLst>
                  <dgm:adj idx="1" val="270"/>
                  <dgm:adj idx="2" val="90"/>
                </dgm:adjLst>
              </dgm:shape>
            </dgm:if>
            <dgm:if name="Name13" axis="ch" ptType="node" func="cnt" op="equ" val="3">
              <dgm:shape xmlns:r="http://schemas.openxmlformats.org/officeDocument/2006/relationships" type="pie" r:blip="">
                <dgm:adjLst>
                  <dgm:adj idx="1" val="270"/>
                  <dgm:adj idx="2" val="30"/>
                </dgm:adjLst>
              </dgm:shape>
            </dgm:if>
            <dgm:if name="Name14" axis="ch" ptType="node" func="cnt" op="equ" val="4">
              <dgm:shape xmlns:r="http://schemas.openxmlformats.org/officeDocument/2006/relationships" type="pie" r:blip="">
                <dgm:adjLst>
                  <dgm:adj idx="1" val="270"/>
                  <dgm:adj idx="2" val="0"/>
                </dgm:adjLst>
              </dgm:shape>
            </dgm:if>
            <dgm:if name="Name15" axis="ch" ptType="node" func="cnt" op="equ" val="5">
              <dgm:shape xmlns:r="http://schemas.openxmlformats.org/officeDocument/2006/relationships" type="pie" r:blip="">
                <dgm:adjLst>
                  <dgm:adj idx="1" val="270"/>
                  <dgm:adj idx="2" val="342"/>
                </dgm:adjLst>
              </dgm:shape>
            </dgm:if>
            <dgm:if name="Name16" axis="ch" ptType="node" func="cnt" op="equ" val="6">
              <dgm:shape xmlns:r="http://schemas.openxmlformats.org/officeDocument/2006/relationships" type="pie" r:blip="">
                <dgm:adjLst>
                  <dgm:adj idx="1" val="270"/>
                  <dgm:adj idx="2" val="330"/>
                </dgm:adjLst>
              </dgm:shape>
            </dgm:if>
            <dgm:else name="Name17">
              <dgm:shape xmlns:r="http://schemas.openxmlformats.org/officeDocument/2006/relationships" type="pie" r:blip="">
                <dgm:adjLst>
                  <dgm:adj idx="1" val="270"/>
                  <dgm:adj idx="2" val="321.4286"/>
                </dgm:adjLst>
              </dgm:shape>
            </dgm:else>
          </dgm:choose>
          <dgm:choose name="Name18">
            <dgm:if name="Name19" func="var" arg="dir" op="equ" val="norm">
              <dgm:presOf axis="ch desOrSelf" ptType="node node" st="1 1" cnt="1 0"/>
            </dgm:if>
            <dgm:else name="Name20">
              <dgm:choose name="Name21">
                <dgm:if name="Name22" axis="ch" ptType="node" func="cnt" op="equ" val="1">
                  <dgm:presOf axis="ch desOrSelf" ptType="node node" st="1 1" cnt="1 0"/>
                </dgm:if>
                <dgm:if name="Name23" axis="ch" ptType="node" func="cnt" op="equ" val="2">
                  <dgm:presOf axis="ch desOrSelf" ptType="node node" st="2 1" cnt="1 0"/>
                </dgm:if>
                <dgm:if name="Name24" axis="ch" ptType="node" func="cnt" op="equ" val="3">
                  <dgm:presOf axis="ch desOrSelf" ptType="node node" st="3 1" cnt="1 0"/>
                </dgm:if>
                <dgm:if name="Name25" axis="ch" ptType="node" func="cnt" op="equ" val="4">
                  <dgm:presOf axis="ch desOrSelf" ptType="node node" st="4 1" cnt="1 0"/>
                </dgm:if>
                <dgm:if name="Name26" axis="ch" ptType="node" func="cnt" op="equ" val="5">
                  <dgm:presOf axis="ch desOrSelf" ptType="node node" st="5 1" cnt="1 0"/>
                </dgm:if>
                <dgm:if name="Name27" axis="ch" ptType="node" func="cnt" op="equ" val="6">
                  <dgm:presOf axis="ch desOrSelf" ptType="node node" st="6 1" cnt="1 0"/>
                </dgm:if>
                <dgm:else name="Name28">
                  <dgm:presOf axis="ch desOrSelf" ptType="node node" st="7 1" cnt="1 0"/>
                </dgm:else>
              </dgm:choose>
            </dgm:else>
          </dgm:choose>
          <dgm:constrLst/>
          <dgm:ruleLst/>
        </dgm:layoutNode>
        <dgm:layoutNode name="dummy1a" moveWith="wedge1">
          <dgm:alg type="sp"/>
          <dgm:shape xmlns:r="http://schemas.openxmlformats.org/officeDocument/2006/relationships" r:blip="">
            <dgm:adjLst/>
          </dgm:shape>
          <dgm:presOf/>
          <dgm:constrLst>
            <dgm:constr type="w" val="1"/>
            <dgm:constr type="h" val="1"/>
          </dgm:constrLst>
          <dgm:ruleLst/>
        </dgm:layoutNode>
        <dgm:layoutNode name="dummy1b" moveWith="wedge1">
          <dgm:alg type="sp"/>
          <dgm:shape xmlns:r="http://schemas.openxmlformats.org/officeDocument/2006/relationships" r:blip="">
            <dgm:adjLst/>
          </dgm:shape>
          <dgm:presOf/>
          <dgm:constrLst>
            <dgm:constr type="w" val="1"/>
            <dgm:constr type="h" val="1"/>
          </dgm:constrLst>
          <dgm:ruleLst/>
        </dgm:layoutNode>
        <dgm:layoutNode name="wedge1Tx" moveWith="wedge1">
          <dgm:varLst>
            <dgm:chMax val="0"/>
            <dgm:chPref val="0"/>
            <dgm:bulletEnabled val="1"/>
          </dgm:varLst>
          <dgm:alg type="tx"/>
          <dgm:shape xmlns:r="http://schemas.openxmlformats.org/officeDocument/2006/relationships" type="rect" r:blip="" hideGeom="1">
            <dgm:adjLst/>
          </dgm:shape>
          <dgm:choose name="Name29">
            <dgm:if name="Name30" func="var" arg="dir" op="equ" val="norm">
              <dgm:presOf axis="ch desOrSelf" ptType="node node" st="1 1" cnt="1 0"/>
            </dgm:if>
            <dgm:else name="Name31">
              <dgm:choose name="Name32">
                <dgm:if name="Name33" axis="ch" ptType="node" func="cnt" op="equ" val="1">
                  <dgm:presOf axis="ch desOrSelf" ptType="node node" st="1 1" cnt="1 0"/>
                </dgm:if>
                <dgm:if name="Name34" axis="ch" ptType="node" func="cnt" op="equ" val="2">
                  <dgm:presOf axis="ch desOrSelf" ptType="node node" st="2 1" cnt="1 0"/>
                </dgm:if>
                <dgm:if name="Name35" axis="ch" ptType="node" func="cnt" op="equ" val="3">
                  <dgm:presOf axis="ch desOrSelf" ptType="node node" st="3 1" cnt="1 0"/>
                </dgm:if>
                <dgm:if name="Name36" axis="ch" ptType="node" func="cnt" op="equ" val="4">
                  <dgm:presOf axis="ch desOrSelf" ptType="node node" st="4 1" cnt="1 0"/>
                </dgm:if>
                <dgm:if name="Name37" axis="ch" ptType="node" func="cnt" op="equ" val="5">
                  <dgm:presOf axis="ch desOrSelf" ptType="node node" st="5 1" cnt="1 0"/>
                </dgm:if>
                <dgm:if name="Name38" axis="ch" ptType="node" func="cnt" op="equ" val="6">
                  <dgm:presOf axis="ch desOrSelf" ptType="node node" st="6 1" cnt="1 0"/>
                </dgm:if>
                <dgm:else name="Name39">
                  <dgm:presOf axis="ch desOrSelf" ptType="node node" st="7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40"/>
    </dgm:choose>
    <dgm:choose name="Name41">
      <dgm:if name="Name42" axis="ch" ptType="node" func="cnt" op="gte" val="2">
        <dgm:layoutNode name="wedge2">
          <dgm:alg type="sp"/>
          <dgm:choose name="Name43">
            <dgm:if name="Name44" axis="ch" ptType="node" func="cnt" op="equ" val="2">
              <dgm:shape xmlns:r="http://schemas.openxmlformats.org/officeDocument/2006/relationships" type="pie" r:blip="">
                <dgm:adjLst>
                  <dgm:adj idx="1" val="90"/>
                  <dgm:adj idx="2" val="270"/>
                </dgm:adjLst>
              </dgm:shape>
            </dgm:if>
            <dgm:if name="Name45" axis="ch" ptType="node" func="cnt" op="equ" val="3">
              <dgm:shape xmlns:r="http://schemas.openxmlformats.org/officeDocument/2006/relationships" type="pie" r:blip="">
                <dgm:adjLst>
                  <dgm:adj idx="1" val="30"/>
                  <dgm:adj idx="2" val="150"/>
                </dgm:adjLst>
              </dgm:shape>
            </dgm:if>
            <dgm:if name="Name46" axis="ch" ptType="node" func="cnt" op="equ" val="4">
              <dgm:shape xmlns:r="http://schemas.openxmlformats.org/officeDocument/2006/relationships" type="pie" r:blip="">
                <dgm:adjLst>
                  <dgm:adj idx="1" val="0"/>
                  <dgm:adj idx="2" val="90"/>
                </dgm:adjLst>
              </dgm:shape>
            </dgm:if>
            <dgm:if name="Name47" axis="ch" ptType="node" func="cnt" op="equ" val="5">
              <dgm:shape xmlns:r="http://schemas.openxmlformats.org/officeDocument/2006/relationships" type="pie" r:blip="">
                <dgm:adjLst>
                  <dgm:adj idx="1" val="342"/>
                  <dgm:adj idx="2" val="54"/>
                </dgm:adjLst>
              </dgm:shape>
            </dgm:if>
            <dgm:if name="Name48" axis="ch" ptType="node" func="cnt" op="equ" val="6">
              <dgm:shape xmlns:r="http://schemas.openxmlformats.org/officeDocument/2006/relationships" type="pie" r:blip="">
                <dgm:adjLst>
                  <dgm:adj idx="1" val="330"/>
                  <dgm:adj idx="2" val="30"/>
                </dgm:adjLst>
              </dgm:shape>
            </dgm:if>
            <dgm:else name="Name49">
              <dgm:shape xmlns:r="http://schemas.openxmlformats.org/officeDocument/2006/relationships" type="pie" r:blip="">
                <dgm:adjLst>
                  <dgm:adj idx="1" val="321.4286"/>
                  <dgm:adj idx="2" val="12.85714"/>
                </dgm:adjLst>
              </dgm:shape>
            </dgm:else>
          </dgm:choose>
          <dgm:choose name="Name50">
            <dgm:if name="Name51" func="var" arg="dir" op="equ" val="norm">
              <dgm:presOf axis="ch desOrSelf" ptType="node node" st="2 1" cnt="1 0"/>
            </dgm:if>
            <dgm:else name="Name52">
              <dgm:choose name="Name53">
                <dgm:if name="Name54" axis="ch" ptType="node" func="cnt" op="equ" val="2">
                  <dgm:presOf axis="ch desOrSelf" ptType="node node" st="1 1" cnt="1 0"/>
                </dgm:if>
                <dgm:if name="Name55" axis="ch" ptType="node" func="cnt" op="equ" val="3">
                  <dgm:presOf axis="ch desOrSelf" ptType="node node" st="2 1" cnt="1 0"/>
                </dgm:if>
                <dgm:if name="Name56" axis="ch" ptType="node" func="cnt" op="equ" val="4">
                  <dgm:presOf axis="ch desOrSelf" ptType="node node" st="3 1" cnt="1 0"/>
                </dgm:if>
                <dgm:if name="Name57" axis="ch" ptType="node" func="cnt" op="equ" val="5">
                  <dgm:presOf axis="ch desOrSelf" ptType="node node" st="4 1" cnt="1 0"/>
                </dgm:if>
                <dgm:if name="Name58" axis="ch" ptType="node" func="cnt" op="equ" val="6">
                  <dgm:presOf axis="ch desOrSelf" ptType="node node" st="5 1" cnt="1 0"/>
                </dgm:if>
                <dgm:else name="Name59">
                  <dgm:presOf axis="ch desOrSelf" ptType="node node" st="6 1" cnt="1 0"/>
                </dgm:else>
              </dgm:choose>
            </dgm:else>
          </dgm:choose>
          <dgm:constrLst/>
          <dgm:ruleLst/>
        </dgm:layoutNode>
        <dgm:layoutNode name="dummy2a" moveWith="wedge2">
          <dgm:alg type="sp"/>
          <dgm:shape xmlns:r="http://schemas.openxmlformats.org/officeDocument/2006/relationships" r:blip="">
            <dgm:adjLst/>
          </dgm:shape>
          <dgm:presOf/>
          <dgm:constrLst>
            <dgm:constr type="w" val="1"/>
            <dgm:constr type="h" val="1"/>
          </dgm:constrLst>
          <dgm:ruleLst/>
        </dgm:layoutNode>
        <dgm:layoutNode name="dummy2b" moveWith="wedge2">
          <dgm:alg type="sp"/>
          <dgm:shape xmlns:r="http://schemas.openxmlformats.org/officeDocument/2006/relationships" r:blip="">
            <dgm:adjLst/>
          </dgm:shape>
          <dgm:presOf/>
          <dgm:constrLst>
            <dgm:constr type="w" val="1"/>
            <dgm:constr type="h" val="1"/>
          </dgm:constrLst>
          <dgm:ruleLst/>
        </dgm:layoutNode>
        <dgm:layoutNode name="wedge2Tx" moveWith="wedge2">
          <dgm:varLst>
            <dgm:chMax val="0"/>
            <dgm:chPref val="0"/>
            <dgm:bulletEnabled val="1"/>
          </dgm:varLst>
          <dgm:alg type="tx"/>
          <dgm:shape xmlns:r="http://schemas.openxmlformats.org/officeDocument/2006/relationships" type="rect" r:blip="" hideGeom="1">
            <dgm:adjLst/>
          </dgm:shape>
          <dgm:choose name="Name60">
            <dgm:if name="Name61" func="var" arg="dir" op="equ" val="norm">
              <dgm:presOf axis="ch desOrSelf" ptType="node node" st="2 1" cnt="1 0"/>
            </dgm:if>
            <dgm:else name="Name62">
              <dgm:choose name="Name63">
                <dgm:if name="Name64" axis="ch" ptType="node" func="cnt" op="equ" val="2">
                  <dgm:presOf axis="ch desOrSelf" ptType="node node" st="1 1" cnt="1 0"/>
                </dgm:if>
                <dgm:if name="Name65" axis="ch" ptType="node" func="cnt" op="equ" val="3">
                  <dgm:presOf axis="ch desOrSelf" ptType="node node" st="2 1" cnt="1 0"/>
                </dgm:if>
                <dgm:if name="Name66" axis="ch" ptType="node" func="cnt" op="equ" val="4">
                  <dgm:presOf axis="ch desOrSelf" ptType="node node" st="3 1" cnt="1 0"/>
                </dgm:if>
                <dgm:if name="Name67" axis="ch" ptType="node" func="cnt" op="equ" val="5">
                  <dgm:presOf axis="ch desOrSelf" ptType="node node" st="4 1" cnt="1 0"/>
                </dgm:if>
                <dgm:if name="Name68" axis="ch" ptType="node" func="cnt" op="equ" val="6">
                  <dgm:presOf axis="ch desOrSelf" ptType="node node" st="5 1" cnt="1 0"/>
                </dgm:if>
                <dgm:else name="Name69">
                  <dgm:presOf axis="ch desOrSelf" ptType="node node" st="6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70"/>
    </dgm:choose>
    <dgm:choose name="Name71">
      <dgm:if name="Name72" axis="ch" ptType="node" func="cnt" op="gte" val="3">
        <dgm:layoutNode name="wedge3">
          <dgm:alg type="sp"/>
          <dgm:choose name="Name73">
            <dgm:if name="Name74" axis="ch" ptType="node" func="cnt" op="equ" val="3">
              <dgm:shape xmlns:r="http://schemas.openxmlformats.org/officeDocument/2006/relationships" type="pie" r:blip="">
                <dgm:adjLst>
                  <dgm:adj idx="1" val="150"/>
                  <dgm:adj idx="2" val="270"/>
                </dgm:adjLst>
              </dgm:shape>
            </dgm:if>
            <dgm:if name="Name75" axis="ch" ptType="node" func="cnt" op="equ" val="4">
              <dgm:shape xmlns:r="http://schemas.openxmlformats.org/officeDocument/2006/relationships" type="pie" r:blip="">
                <dgm:adjLst>
                  <dgm:adj idx="1" val="90"/>
                  <dgm:adj idx="2" val="180"/>
                </dgm:adjLst>
              </dgm:shape>
            </dgm:if>
            <dgm:if name="Name76" axis="ch" ptType="node" func="cnt" op="equ" val="5">
              <dgm:shape xmlns:r="http://schemas.openxmlformats.org/officeDocument/2006/relationships" type="pie" r:blip="">
                <dgm:adjLst>
                  <dgm:adj idx="1" val="54"/>
                  <dgm:adj idx="2" val="126"/>
                </dgm:adjLst>
              </dgm:shape>
            </dgm:if>
            <dgm:if name="Name77" axis="ch" ptType="node" func="cnt" op="equ" val="6">
              <dgm:shape xmlns:r="http://schemas.openxmlformats.org/officeDocument/2006/relationships" type="pie" r:blip="">
                <dgm:adjLst>
                  <dgm:adj idx="1" val="30"/>
                  <dgm:adj idx="2" val="90"/>
                </dgm:adjLst>
              </dgm:shape>
            </dgm:if>
            <dgm:else name="Name78">
              <dgm:shape xmlns:r="http://schemas.openxmlformats.org/officeDocument/2006/relationships" type="pie" r:blip="">
                <dgm:adjLst>
                  <dgm:adj idx="1" val="12.85714"/>
                  <dgm:adj idx="2" val="64.28571"/>
                </dgm:adjLst>
              </dgm:shape>
            </dgm:else>
          </dgm:choose>
          <dgm:choose name="Name79">
            <dgm:if name="Name80" func="var" arg="dir" op="equ" val="norm">
              <dgm:presOf axis="ch desOrSelf" ptType="node node" st="3 1" cnt="1 0"/>
            </dgm:if>
            <dgm:else name="Name81">
              <dgm:choose name="Name82">
                <dgm:if name="Name83" axis="ch" ptType="node" func="cnt" op="equ" val="3">
                  <dgm:presOf axis="ch desOrSelf" ptType="node node" st="1 1" cnt="1 0"/>
                </dgm:if>
                <dgm:if name="Name84" axis="ch" ptType="node" func="cnt" op="equ" val="4">
                  <dgm:presOf axis="ch desOrSelf" ptType="node node" st="2 1" cnt="1 0"/>
                </dgm:if>
                <dgm:if name="Name85" axis="ch" ptType="node" func="cnt" op="equ" val="5">
                  <dgm:presOf axis="ch desOrSelf" ptType="node node" st="3 1" cnt="1 0"/>
                </dgm:if>
                <dgm:if name="Name86" axis="ch" ptType="node" func="cnt" op="equ" val="6">
                  <dgm:presOf axis="ch desOrSelf" ptType="node node" st="4 1" cnt="1 0"/>
                </dgm:if>
                <dgm:else name="Name87">
                  <dgm:presOf axis="ch desOrSelf" ptType="node node" st="5 1" cnt="1 0"/>
                </dgm:else>
              </dgm:choose>
            </dgm:else>
          </dgm:choose>
          <dgm:constrLst/>
          <dgm:ruleLst/>
        </dgm:layoutNode>
        <dgm:layoutNode name="dummy3a" moveWith="wedge3">
          <dgm:alg type="sp"/>
          <dgm:shape xmlns:r="http://schemas.openxmlformats.org/officeDocument/2006/relationships" r:blip="">
            <dgm:adjLst/>
          </dgm:shape>
          <dgm:presOf/>
          <dgm:constrLst>
            <dgm:constr type="w" val="1"/>
            <dgm:constr type="h" val="1"/>
          </dgm:constrLst>
          <dgm:ruleLst/>
        </dgm:layoutNode>
        <dgm:layoutNode name="dummy3b" moveWith="wedge3">
          <dgm:alg type="sp"/>
          <dgm:shape xmlns:r="http://schemas.openxmlformats.org/officeDocument/2006/relationships" r:blip="">
            <dgm:adjLst/>
          </dgm:shape>
          <dgm:presOf/>
          <dgm:constrLst>
            <dgm:constr type="w" val="1"/>
            <dgm:constr type="h" val="1"/>
          </dgm:constrLst>
          <dgm:ruleLst/>
        </dgm:layoutNode>
        <dgm:layoutNode name="wedge3Tx" moveWith="wedge3">
          <dgm:varLst>
            <dgm:chMax val="0"/>
            <dgm:chPref val="0"/>
            <dgm:bulletEnabled val="1"/>
          </dgm:varLst>
          <dgm:alg type="tx"/>
          <dgm:shape xmlns:r="http://schemas.openxmlformats.org/officeDocument/2006/relationships" type="rect" r:blip="" hideGeom="1">
            <dgm:adjLst/>
          </dgm:shape>
          <dgm:choose name="Name88">
            <dgm:if name="Name89" func="var" arg="dir" op="equ" val="norm">
              <dgm:presOf axis="ch desOrSelf" ptType="node node" st="3 1" cnt="1 0"/>
            </dgm:if>
            <dgm:else name="Name90">
              <dgm:choose name="Name91">
                <dgm:if name="Name92" axis="ch" ptType="node" func="cnt" op="equ" val="3">
                  <dgm:presOf axis="ch desOrSelf" ptType="node node" st="1 1" cnt="1 0"/>
                </dgm:if>
                <dgm:if name="Name93" axis="ch" ptType="node" func="cnt" op="equ" val="4">
                  <dgm:presOf axis="ch desOrSelf" ptType="node node" st="2 1" cnt="1 0"/>
                </dgm:if>
                <dgm:if name="Name94" axis="ch" ptType="node" func="cnt" op="equ" val="5">
                  <dgm:presOf axis="ch desOrSelf" ptType="node node" st="3 1" cnt="1 0"/>
                </dgm:if>
                <dgm:if name="Name95" axis="ch" ptType="node" func="cnt" op="equ" val="6">
                  <dgm:presOf axis="ch desOrSelf" ptType="node node" st="4 1" cnt="1 0"/>
                </dgm:if>
                <dgm:else name="Name96">
                  <dgm:presOf axis="ch desOrSelf" ptType="node node" st="5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97"/>
    </dgm:choose>
    <dgm:choose name="Name98">
      <dgm:if name="Name99" axis="ch" ptType="node" func="cnt" op="gte" val="4">
        <dgm:layoutNode name="wedge4">
          <dgm:alg type="sp"/>
          <dgm:choose name="Name100">
            <dgm:if name="Name101" axis="ch" ptType="node" func="cnt" op="equ" val="4">
              <dgm:shape xmlns:r="http://schemas.openxmlformats.org/officeDocument/2006/relationships" type="pie" r:blip="">
                <dgm:adjLst>
                  <dgm:adj idx="1" val="180"/>
                  <dgm:adj idx="2" val="270"/>
                </dgm:adjLst>
              </dgm:shape>
            </dgm:if>
            <dgm:if name="Name102" axis="ch" ptType="node" func="cnt" op="equ" val="5">
              <dgm:shape xmlns:r="http://schemas.openxmlformats.org/officeDocument/2006/relationships" type="pie" r:blip="">
                <dgm:adjLst>
                  <dgm:adj idx="1" val="126"/>
                  <dgm:adj idx="2" val="198"/>
                </dgm:adjLst>
              </dgm:shape>
            </dgm:if>
            <dgm:if name="Name103" axis="ch" ptType="node" func="cnt" op="equ" val="6">
              <dgm:shape xmlns:r="http://schemas.openxmlformats.org/officeDocument/2006/relationships" type="pie" r:blip="">
                <dgm:adjLst>
                  <dgm:adj idx="1" val="90"/>
                  <dgm:adj idx="2" val="150"/>
                </dgm:adjLst>
              </dgm:shape>
            </dgm:if>
            <dgm:else name="Name104">
              <dgm:shape xmlns:r="http://schemas.openxmlformats.org/officeDocument/2006/relationships" type="pie" r:blip="">
                <dgm:adjLst>
                  <dgm:adj idx="1" val="64.2871"/>
                  <dgm:adj idx="2" val="115.7143"/>
                </dgm:adjLst>
              </dgm:shape>
            </dgm:else>
          </dgm:choose>
          <dgm:choose name="Name105">
            <dgm:if name="Name106" func="var" arg="dir" op="equ" val="norm">
              <dgm:presOf axis="ch desOrSelf" ptType="node node" st="4 1" cnt="1 0"/>
            </dgm:if>
            <dgm:else name="Name107">
              <dgm:choose name="Name108">
                <dgm:if name="Name109" axis="ch" ptType="node" func="cnt" op="equ" val="4">
                  <dgm:presOf axis="ch desOrSelf" ptType="node node" st="1 1" cnt="1 0"/>
                </dgm:if>
                <dgm:if name="Name110" axis="ch" ptType="node" func="cnt" op="equ" val="5">
                  <dgm:presOf axis="ch desOrSelf" ptType="node node" st="2 1" cnt="1 0"/>
                </dgm:if>
                <dgm:if name="Name111" axis="ch" ptType="node" func="cnt" op="equ" val="6">
                  <dgm:presOf axis="ch desOrSelf" ptType="node node" st="3 1" cnt="1 0"/>
                </dgm:if>
                <dgm:else name="Name112">
                  <dgm:presOf axis="ch desOrSelf" ptType="node node" st="4 1" cnt="1 0"/>
                </dgm:else>
              </dgm:choose>
            </dgm:else>
          </dgm:choose>
          <dgm:constrLst/>
          <dgm:ruleLst/>
        </dgm:layoutNode>
        <dgm:layoutNode name="dummy4a" moveWith="wedge4">
          <dgm:alg type="sp"/>
          <dgm:shape xmlns:r="http://schemas.openxmlformats.org/officeDocument/2006/relationships" r:blip="">
            <dgm:adjLst/>
          </dgm:shape>
          <dgm:presOf/>
          <dgm:constrLst>
            <dgm:constr type="w" val="1"/>
            <dgm:constr type="h" val="1"/>
          </dgm:constrLst>
          <dgm:ruleLst/>
        </dgm:layoutNode>
        <dgm:layoutNode name="dummy4b" moveWith="wedge4">
          <dgm:alg type="sp"/>
          <dgm:shape xmlns:r="http://schemas.openxmlformats.org/officeDocument/2006/relationships" r:blip="">
            <dgm:adjLst/>
          </dgm:shape>
          <dgm:presOf/>
          <dgm:constrLst>
            <dgm:constr type="w" val="1"/>
            <dgm:constr type="h" val="1"/>
          </dgm:constrLst>
          <dgm:ruleLst/>
        </dgm:layoutNode>
        <dgm:layoutNode name="wedge4Tx" moveWith="wedge4">
          <dgm:varLst>
            <dgm:chMax val="0"/>
            <dgm:chPref val="0"/>
            <dgm:bulletEnabled val="1"/>
          </dgm:varLst>
          <dgm:alg type="tx"/>
          <dgm:shape xmlns:r="http://schemas.openxmlformats.org/officeDocument/2006/relationships" type="rect" r:blip="" hideGeom="1">
            <dgm:adjLst/>
          </dgm:shape>
          <dgm:choose name="Name113">
            <dgm:if name="Name114" func="var" arg="dir" op="equ" val="norm">
              <dgm:presOf axis="ch desOrSelf" ptType="node node" st="4 1" cnt="1 0"/>
            </dgm:if>
            <dgm:else name="Name115">
              <dgm:choose name="Name116">
                <dgm:if name="Name117" axis="ch" ptType="node" func="cnt" op="equ" val="4">
                  <dgm:presOf axis="ch desOrSelf" ptType="node node" st="1 1" cnt="1 0"/>
                </dgm:if>
                <dgm:if name="Name118" axis="ch" ptType="node" func="cnt" op="equ" val="5">
                  <dgm:presOf axis="ch desOrSelf" ptType="node node" st="2 1" cnt="1 0"/>
                </dgm:if>
                <dgm:if name="Name119" axis="ch" ptType="node" func="cnt" op="equ" val="6">
                  <dgm:presOf axis="ch desOrSelf" ptType="node node" st="3 1" cnt="1 0"/>
                </dgm:if>
                <dgm:else name="Name120">
                  <dgm:presOf axis="ch desOrSelf" ptType="node node" st="4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21"/>
    </dgm:choose>
    <dgm:choose name="Name122">
      <dgm:if name="Name123" axis="ch" ptType="node" func="cnt" op="gte" val="5">
        <dgm:layoutNode name="wedge5">
          <dgm:alg type="sp"/>
          <dgm:choose name="Name124">
            <dgm:if name="Name125" axis="ch" ptType="node" func="cnt" op="equ" val="5">
              <dgm:shape xmlns:r="http://schemas.openxmlformats.org/officeDocument/2006/relationships" type="pie" r:blip="">
                <dgm:adjLst>
                  <dgm:adj idx="1" val="198"/>
                  <dgm:adj idx="2" val="270"/>
                </dgm:adjLst>
              </dgm:shape>
            </dgm:if>
            <dgm:if name="Name126" axis="ch" ptType="node" func="cnt" op="equ" val="6">
              <dgm:shape xmlns:r="http://schemas.openxmlformats.org/officeDocument/2006/relationships" type="pie" r:blip="">
                <dgm:adjLst>
                  <dgm:adj idx="1" val="150"/>
                  <dgm:adj idx="2" val="210"/>
                </dgm:adjLst>
              </dgm:shape>
            </dgm:if>
            <dgm:else name="Name127">
              <dgm:shape xmlns:r="http://schemas.openxmlformats.org/officeDocument/2006/relationships" type="pie" r:blip="">
                <dgm:adjLst>
                  <dgm:adj idx="1" val="115.7143"/>
                  <dgm:adj idx="2" val="167.1429"/>
                </dgm:adjLst>
              </dgm:shape>
            </dgm:else>
          </dgm:choose>
          <dgm:choose name="Name128">
            <dgm:if name="Name129" func="var" arg="dir" op="equ" val="norm">
              <dgm:presOf axis="ch desOrSelf" ptType="node node" st="5 1" cnt="1 0"/>
            </dgm:if>
            <dgm:else name="Name130">
              <dgm:choose name="Name131">
                <dgm:if name="Name132" axis="ch" ptType="node" func="cnt" op="equ" val="5">
                  <dgm:presOf axis="ch desOrSelf" ptType="node node" st="1 1" cnt="1 0"/>
                </dgm:if>
                <dgm:if name="Name133" axis="ch" ptType="node" func="cnt" op="equ" val="6">
                  <dgm:presOf axis="ch desOrSelf" ptType="node node" st="2 1" cnt="1 0"/>
                </dgm:if>
                <dgm:else name="Name134">
                  <dgm:presOf axis="ch desOrSelf" ptType="node node" st="3 1" cnt="1 0"/>
                </dgm:else>
              </dgm:choose>
            </dgm:else>
          </dgm:choose>
          <dgm:constrLst/>
          <dgm:ruleLst/>
        </dgm:layoutNode>
        <dgm:layoutNode name="dummy5a" moveWith="wedge5">
          <dgm:alg type="sp"/>
          <dgm:shape xmlns:r="http://schemas.openxmlformats.org/officeDocument/2006/relationships" r:blip="">
            <dgm:adjLst/>
          </dgm:shape>
          <dgm:presOf/>
          <dgm:constrLst>
            <dgm:constr type="w" val="1"/>
            <dgm:constr type="h" val="1"/>
          </dgm:constrLst>
          <dgm:ruleLst/>
        </dgm:layoutNode>
        <dgm:layoutNode name="dummy5b" moveWith="wedge5">
          <dgm:alg type="sp"/>
          <dgm:shape xmlns:r="http://schemas.openxmlformats.org/officeDocument/2006/relationships" r:blip="">
            <dgm:adjLst/>
          </dgm:shape>
          <dgm:presOf/>
          <dgm:constrLst>
            <dgm:constr type="w" val="1"/>
            <dgm:constr type="h" val="1"/>
          </dgm:constrLst>
          <dgm:ruleLst/>
        </dgm:layoutNode>
        <dgm:layoutNode name="wedge5Tx" moveWith="wedge5">
          <dgm:varLst>
            <dgm:chMax val="0"/>
            <dgm:chPref val="0"/>
            <dgm:bulletEnabled val="1"/>
          </dgm:varLst>
          <dgm:alg type="tx"/>
          <dgm:shape xmlns:r="http://schemas.openxmlformats.org/officeDocument/2006/relationships" type="rect" r:blip="" hideGeom="1">
            <dgm:adjLst/>
          </dgm:shape>
          <dgm:choose name="Name135">
            <dgm:if name="Name136" func="var" arg="dir" op="equ" val="norm">
              <dgm:presOf axis="ch desOrSelf" ptType="node node" st="5 1" cnt="1 0"/>
            </dgm:if>
            <dgm:else name="Name137">
              <dgm:choose name="Name138">
                <dgm:if name="Name139" axis="ch" ptType="node" func="cnt" op="equ" val="5">
                  <dgm:presOf axis="ch desOrSelf" ptType="node node" st="1 1" cnt="1 0"/>
                </dgm:if>
                <dgm:if name="Name140" axis="ch" ptType="node" func="cnt" op="equ" val="6">
                  <dgm:presOf axis="ch desOrSelf" ptType="node node" st="2 1" cnt="1 0"/>
                </dgm:if>
                <dgm:else name="Name141">
                  <dgm:presOf axis="ch desOrSelf" ptType="node node" st="3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42"/>
    </dgm:choose>
    <dgm:choose name="Name143">
      <dgm:if name="Name144" axis="ch" ptType="node" func="cnt" op="gte" val="6">
        <dgm:layoutNode name="wedge6">
          <dgm:alg type="sp"/>
          <dgm:choose name="Name145">
            <dgm:if name="Name146" axis="ch" ptType="node" func="cnt" op="equ" val="6">
              <dgm:shape xmlns:r="http://schemas.openxmlformats.org/officeDocument/2006/relationships" type="pie" r:blip="">
                <dgm:adjLst>
                  <dgm:adj idx="1" val="210"/>
                  <dgm:adj idx="2" val="270"/>
                </dgm:adjLst>
              </dgm:shape>
            </dgm:if>
            <dgm:else name="Name147">
              <dgm:shape xmlns:r="http://schemas.openxmlformats.org/officeDocument/2006/relationships" type="pie" r:blip="">
                <dgm:adjLst>
                  <dgm:adj idx="1" val="167.1429"/>
                  <dgm:adj idx="2" val="218.5714"/>
                </dgm:adjLst>
              </dgm:shape>
            </dgm:else>
          </dgm:choose>
          <dgm:choose name="Name148">
            <dgm:if name="Name149" func="var" arg="dir" op="equ" val="norm">
              <dgm:presOf axis="ch desOrSelf" ptType="node node" st="6 1" cnt="1 0"/>
            </dgm:if>
            <dgm:else name="Name150">
              <dgm:choose name="Name151">
                <dgm:if name="Name152" axis="ch" ptType="node" func="cnt" op="equ" val="6">
                  <dgm:presOf axis="ch desOrSelf" ptType="node node" st="1 1" cnt="1 0"/>
                </dgm:if>
                <dgm:else name="Name153">
                  <dgm:presOf axis="ch desOrSelf" ptType="node node" st="2 1" cnt="1 0"/>
                </dgm:else>
              </dgm:choose>
            </dgm:else>
          </dgm:choose>
          <dgm:constrLst/>
          <dgm:ruleLst/>
        </dgm:layoutNode>
        <dgm:layoutNode name="dummy6a" moveWith="wedge6">
          <dgm:alg type="sp"/>
          <dgm:shape xmlns:r="http://schemas.openxmlformats.org/officeDocument/2006/relationships" r:blip="">
            <dgm:adjLst/>
          </dgm:shape>
          <dgm:presOf/>
          <dgm:constrLst>
            <dgm:constr type="w" val="1"/>
            <dgm:constr type="h" val="1"/>
          </dgm:constrLst>
          <dgm:ruleLst/>
        </dgm:layoutNode>
        <dgm:layoutNode name="dummy6b" moveWith="wedge6">
          <dgm:alg type="sp"/>
          <dgm:shape xmlns:r="http://schemas.openxmlformats.org/officeDocument/2006/relationships" r:blip="">
            <dgm:adjLst/>
          </dgm:shape>
          <dgm:presOf/>
          <dgm:constrLst>
            <dgm:constr type="w" val="1"/>
            <dgm:constr type="h" val="1"/>
          </dgm:constrLst>
          <dgm:ruleLst/>
        </dgm:layoutNode>
        <dgm:layoutNode name="wedge6Tx" moveWith="wedge6">
          <dgm:varLst>
            <dgm:chMax val="0"/>
            <dgm:chPref val="0"/>
            <dgm:bulletEnabled val="1"/>
          </dgm:varLst>
          <dgm:alg type="tx"/>
          <dgm:shape xmlns:r="http://schemas.openxmlformats.org/officeDocument/2006/relationships" type="rect" r:blip="" hideGeom="1">
            <dgm:adjLst/>
          </dgm:shape>
          <dgm:choose name="Name154">
            <dgm:if name="Name155" func="var" arg="dir" op="equ" val="norm">
              <dgm:presOf axis="ch desOrSelf" ptType="node node" st="6 1" cnt="1 0"/>
            </dgm:if>
            <dgm:else name="Name156">
              <dgm:choose name="Name157">
                <dgm:if name="Name158" axis="ch" ptType="node" func="cnt" op="equ" val="6">
                  <dgm:presOf axis="ch desOrSelf" ptType="node node" st="1 1" cnt="1 0"/>
                </dgm:if>
                <dgm:else name="Name159">
                  <dgm:presOf axis="ch desOrSelf" ptType="node node" st="2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0"/>
    </dgm:choose>
    <dgm:choose name="Name161">
      <dgm:if name="Name162" axis="ch" ptType="node" func="cnt" op="gte" val="7">
        <dgm:layoutNode name="wedge7">
          <dgm:alg type="sp"/>
          <dgm:shape xmlns:r="http://schemas.openxmlformats.org/officeDocument/2006/relationships" type="pie" r:blip="">
            <dgm:adjLst>
              <dgm:adj idx="1" val="218.5714"/>
              <dgm:adj idx="2" val="270"/>
            </dgm:adjLst>
          </dgm:shape>
          <dgm:choose name="Name163">
            <dgm:if name="Name164" func="var" arg="dir" op="equ" val="norm">
              <dgm:presOf axis="ch desOrSelf" ptType="node node" st="7 1" cnt="1 0"/>
            </dgm:if>
            <dgm:else name="Name165">
              <dgm:presOf axis="ch desOrSelf" ptType="node node" st="1 1" cnt="1 0"/>
            </dgm:else>
          </dgm:choose>
          <dgm:constrLst/>
          <dgm:ruleLst/>
        </dgm:layoutNode>
        <dgm:layoutNode name="dummy7a" moveWith="wedge7">
          <dgm:alg type="sp"/>
          <dgm:shape xmlns:r="http://schemas.openxmlformats.org/officeDocument/2006/relationships" r:blip="">
            <dgm:adjLst/>
          </dgm:shape>
          <dgm:presOf/>
          <dgm:constrLst>
            <dgm:constr type="w" val="1"/>
            <dgm:constr type="h" val="1"/>
          </dgm:constrLst>
          <dgm:ruleLst/>
        </dgm:layoutNode>
        <dgm:layoutNode name="dummy7b" moveWith="wedge7">
          <dgm:alg type="sp"/>
          <dgm:shape xmlns:r="http://schemas.openxmlformats.org/officeDocument/2006/relationships" r:blip="">
            <dgm:adjLst/>
          </dgm:shape>
          <dgm:presOf/>
          <dgm:constrLst>
            <dgm:constr type="w" val="1"/>
            <dgm:constr type="h" val="1"/>
          </dgm:constrLst>
          <dgm:ruleLst/>
        </dgm:layoutNode>
        <dgm:layoutNode name="wedge7Tx" moveWith="wedge7">
          <dgm:varLst>
            <dgm:chMax val="0"/>
            <dgm:chPref val="0"/>
            <dgm:bulletEnabled val="1"/>
          </dgm:varLst>
          <dgm:alg type="tx"/>
          <dgm:shape xmlns:r="http://schemas.openxmlformats.org/officeDocument/2006/relationships" type="rect" r:blip="" hideGeom="1">
            <dgm:adjLst/>
          </dgm:shape>
          <dgm:choose name="Name166">
            <dgm:if name="Name167" func="var" arg="dir" op="equ" val="norm">
              <dgm:presOf axis="ch desOrSelf" ptType="node node" st="7 1" cnt="1 0"/>
            </dgm:if>
            <dgm:else name="Name168">
              <dgm:presOf axis="ch desOrSelf" ptType="node node" st="1 1" cnt="1 0"/>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9"/>
    </dgm:choose>
    <dgm:choose name="Name170">
      <dgm:if name="Name171" axis="ch" ptType="node" func="cnt" op="equ" val="1">
        <dgm:forEach name="Name172" axis="ch" ptType="sibTrans" hideLastTrans="0" cnt="1">
          <dgm:layoutNode name="arrowWedge1single" styleLbl="fgSibTrans2D1">
            <dgm:choose name="Name173">
              <dgm:if name="Name174" func="var" arg="dir" op="equ" val="norm">
                <dgm:alg type="conn">
                  <dgm:param type="connRout" val="longCurve"/>
                  <dgm:param type="srcNode" val="dummy1a"/>
                  <dgm:param type="dstNode" val="dummy1b"/>
                  <dgm:param type="begPts" val="tL"/>
                  <dgm:param type="endPts" val="tR"/>
                  <dgm:param type="begSty" val="arr"/>
                  <dgm:param type="endSty" val="noArr"/>
                </dgm:alg>
              </dgm:if>
              <dgm:else name="Name175">
                <dgm:alg type="conn">
                  <dgm:param type="connRout" val="longCurve"/>
                  <dgm:param type="srcNode" val="dummy1a"/>
                  <dgm:param type="dstNode" val="dummy1b"/>
                  <dgm:param type="begPts" val="tL"/>
                  <dgm:param type="endPts" val="tR"/>
                  <dgm:param type="begSty" val="noArr"/>
                  <dgm:param type="endSty" val="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if name="Name176" axis="ch" ptType="node" func="cnt" op="gte" val="2">
        <dgm:forEach name="Name177" axis="ch" ptType="sibTrans" hideLastTrans="0" cnt="1">
          <dgm:layoutNode name="arrowWedge1" styleLbl="fgSibTrans2D1">
            <dgm:choose name="Name178">
              <dgm:if name="Name179" func="var" arg="dir" op="equ" val="norm">
                <dgm:alg type="conn">
                  <dgm:param type="connRout" val="curve"/>
                  <dgm:param type="srcNode" val="dummy1a"/>
                  <dgm:param type="dstNode" val="dummy1b"/>
                  <dgm:param type="begPts" val="tL"/>
                  <dgm:param type="endPts" val="tL"/>
                  <dgm:param type="begSty" val="noArr"/>
                  <dgm:param type="endSty" val="arr"/>
                </dgm:alg>
              </dgm:if>
              <dgm:else name="Name180">
                <dgm:alg type="conn">
                  <dgm:param type="connRout" val="curve"/>
                  <dgm:param type="srcNode" val="dummy1a"/>
                  <dgm:param type="dstNode" val="dummy1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else name="Name181"/>
    </dgm:choose>
    <dgm:forEach name="Name182" axis="ch" ptType="sibTrans" hideLastTrans="0" st="2" cnt="1">
      <dgm:layoutNode name="arrowWedge2" styleLbl="fgSibTrans2D1">
        <dgm:choose name="Name183">
          <dgm:if name="Name184" func="var" arg="dir" op="equ" val="norm">
            <dgm:alg type="conn">
              <dgm:param type="connRout" val="curve"/>
              <dgm:param type="srcNode" val="dummy2a"/>
              <dgm:param type="dstNode" val="dummy2b"/>
              <dgm:param type="begPts" val="tL"/>
              <dgm:param type="endPts" val="tL"/>
              <dgm:param type="begSty" val="noArr"/>
              <dgm:param type="endSty" val="arr"/>
            </dgm:alg>
          </dgm:if>
          <dgm:else name="Name185">
            <dgm:alg type="conn">
              <dgm:param type="connRout" val="curve"/>
              <dgm:param type="srcNode" val="dummy2a"/>
              <dgm:param type="dstNode" val="dummy2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86" axis="ch" ptType="sibTrans" hideLastTrans="0" st="3" cnt="1">
      <dgm:layoutNode name="arrowWedge3" styleLbl="fgSibTrans2D1">
        <dgm:choose name="Name187">
          <dgm:if name="Name188" func="var" arg="dir" op="equ" val="norm">
            <dgm:alg type="conn">
              <dgm:param type="connRout" val="curve"/>
              <dgm:param type="srcNode" val="dummy3a"/>
              <dgm:param type="dstNode" val="dummy3b"/>
              <dgm:param type="begPts" val="tL"/>
              <dgm:param type="endPts" val="tL"/>
              <dgm:param type="begSty" val="noArr"/>
              <dgm:param type="endSty" val="arr"/>
            </dgm:alg>
          </dgm:if>
          <dgm:else name="Name189">
            <dgm:alg type="conn">
              <dgm:param type="connRout" val="curve"/>
              <dgm:param type="srcNode" val="dummy3a"/>
              <dgm:param type="dstNode" val="dummy3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0" axis="ch" ptType="sibTrans" hideLastTrans="0" st="4" cnt="1">
      <dgm:layoutNode name="arrowWedge4" styleLbl="fgSibTrans2D1">
        <dgm:choose name="Name191">
          <dgm:if name="Name192" func="var" arg="dir" op="equ" val="norm">
            <dgm:alg type="conn">
              <dgm:param type="connRout" val="curve"/>
              <dgm:param type="srcNode" val="dummy4a"/>
              <dgm:param type="dstNode" val="dummy4b"/>
              <dgm:param type="begPts" val="tL"/>
              <dgm:param type="endPts" val="tL"/>
              <dgm:param type="begSty" val="noArr"/>
              <dgm:param type="endSty" val="arr"/>
            </dgm:alg>
          </dgm:if>
          <dgm:else name="Name193">
            <dgm:alg type="conn">
              <dgm:param type="connRout" val="curve"/>
              <dgm:param type="srcNode" val="dummy4a"/>
              <dgm:param type="dstNode" val="dummy4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4" axis="ch" ptType="sibTrans" hideLastTrans="0" st="5" cnt="1">
      <dgm:layoutNode name="arrowWedge5" styleLbl="fgSibTrans2D1">
        <dgm:choose name="Name195">
          <dgm:if name="Name196" func="var" arg="dir" op="equ" val="norm">
            <dgm:alg type="conn">
              <dgm:param type="connRout" val="curve"/>
              <dgm:param type="srcNode" val="dummy5a"/>
              <dgm:param type="dstNode" val="dummy5b"/>
              <dgm:param type="begPts" val="tL"/>
              <dgm:param type="endPts" val="tL"/>
              <dgm:param type="begSty" val="noArr"/>
              <dgm:param type="endSty" val="arr"/>
            </dgm:alg>
          </dgm:if>
          <dgm:else name="Name197">
            <dgm:alg type="conn">
              <dgm:param type="connRout" val="curve"/>
              <dgm:param type="srcNode" val="dummy5a"/>
              <dgm:param type="dstNode" val="dummy5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8" axis="ch" ptType="sibTrans" hideLastTrans="0" st="6" cnt="1">
      <dgm:layoutNode name="arrowWedge6" styleLbl="fgSibTrans2D1">
        <dgm:choose name="Name199">
          <dgm:if name="Name200" func="var" arg="dir" op="equ" val="norm">
            <dgm:alg type="conn">
              <dgm:param type="connRout" val="curve"/>
              <dgm:param type="srcNode" val="dummy6a"/>
              <dgm:param type="dstNode" val="dummy6b"/>
              <dgm:param type="begPts" val="tL"/>
              <dgm:param type="endPts" val="tL"/>
              <dgm:param type="begSty" val="noArr"/>
              <dgm:param type="endSty" val="arr"/>
            </dgm:alg>
          </dgm:if>
          <dgm:else name="Name201">
            <dgm:alg type="conn">
              <dgm:param type="connRout" val="curve"/>
              <dgm:param type="srcNode" val="dummy6a"/>
              <dgm:param type="dstNode" val="dummy6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202" axis="ch" ptType="sibTrans" hideLastTrans="0" st="7" cnt="1">
      <dgm:layoutNode name="arrowWedge7" styleLbl="fgSibTrans2D1">
        <dgm:choose name="Name203">
          <dgm:if name="Name204" func="var" arg="dir" op="equ" val="norm">
            <dgm:alg type="conn">
              <dgm:param type="connRout" val="curve"/>
              <dgm:param type="srcNode" val="dummy7a"/>
              <dgm:param type="dstNode" val="dummy7b"/>
              <dgm:param type="begPts" val="tL"/>
              <dgm:param type="endPts" val="tL"/>
              <dgm:param type="begSty" val="noArr"/>
              <dgm:param type="endSty" val="arr"/>
            </dgm:alg>
          </dgm:if>
          <dgm:else name="Name205">
            <dgm:alg type="conn">
              <dgm:param type="connRout" val="curve"/>
              <dgm:param type="srcNode" val="dummy7a"/>
              <dgm:param type="dstNode" val="dummy7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E009D86-871B-E84A-833B-F30ECD913022}" type="datetimeFigureOut">
              <a:rPr lang="en-GB" smtClean="0"/>
              <a:t>11/03/2021</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DB8ACE0-707E-1F49-A75F-D241D80754D6}" type="slidenum">
              <a:rPr lang="en-GB" smtClean="0"/>
              <a:t>‹#›</a:t>
            </a:fld>
            <a:endParaRPr lang="en-GB"/>
          </a:p>
        </p:txBody>
      </p:sp>
    </p:spTree>
    <p:extLst>
      <p:ext uri="{BB962C8B-B14F-4D97-AF65-F5344CB8AC3E}">
        <p14:creationId xmlns:p14="http://schemas.microsoft.com/office/powerpoint/2010/main" val="225141712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plan-adapt.org/projects/central-asia/" TargetMode="External"/><Relationship Id="rId2" Type="http://schemas.openxmlformats.org/officeDocument/2006/relationships/slide" Target="../slides/slide15.xml"/><Relationship Id="rId1" Type="http://schemas.openxmlformats.org/officeDocument/2006/relationships/notesMaster" Target="../notesMasters/notesMaster1.xml"/><Relationship Id="rId5" Type="http://schemas.openxmlformats.org/officeDocument/2006/relationships/hyperlink" Target="https://www.plan-adapt.org/projects/knowledge-to-shape-the-future/" TargetMode="External"/><Relationship Id="rId4" Type="http://schemas.openxmlformats.org/officeDocument/2006/relationships/hyperlink" Target="https://www.plan-adapt.org/projects/cca-training-berlin/"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plan-adapt.org/projects/near-term-climate-impacts-with-significant-economic-risks-for-the-eu-economy/" TargetMode="External"/><Relationship Id="rId2" Type="http://schemas.openxmlformats.org/officeDocument/2006/relationships/slide" Target="../slides/slide16.xml"/><Relationship Id="rId1" Type="http://schemas.openxmlformats.org/officeDocument/2006/relationships/notesMaster" Target="../notesMasters/notesMaster1.xml"/><Relationship Id="rId5" Type="http://schemas.openxmlformats.org/officeDocument/2006/relationships/hyperlink" Target="https://www.plan-adapt.org/2019/03/15/using-climate-impact-science-to-make-adaptation-decision-making-smarter/" TargetMode="External"/><Relationship Id="rId4" Type="http://schemas.openxmlformats.org/officeDocument/2006/relationships/hyperlink" Target="https://www.plan-adapt.org/2019/08/20/how-does-the-carribbean-states-plan-for-adaptation-to-the-impacts-of-hurricanes-sea-level-rise-and-other-climate-risks/" TargetMode="Externa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b="1" i="0" kern="1200" dirty="0" err="1">
                <a:solidFill>
                  <a:schemeClr val="tx1"/>
                </a:solidFill>
                <a:effectLst/>
                <a:latin typeface="+mn-lt"/>
                <a:ea typeface="+mn-ea"/>
                <a:cs typeface="+mn-cs"/>
              </a:rPr>
              <a:t>PlanAdapt</a:t>
            </a:r>
            <a:r>
              <a:rPr lang="en-GB" sz="1200" b="0" i="0" kern="1200" dirty="0">
                <a:solidFill>
                  <a:schemeClr val="tx1"/>
                </a:solidFill>
                <a:effectLst/>
                <a:latin typeface="+mn-lt"/>
                <a:ea typeface="+mn-ea"/>
                <a:cs typeface="+mn-cs"/>
              </a:rPr>
              <a:t> is an independent global network-based organisation that provides knowledge services in support of effective, economically just and socially inclusive climate change adaptation and climate risk management around the world, with particular focus on the Global South.</a:t>
            </a:r>
            <a:endParaRPr lang="en-GB" dirty="0"/>
          </a:p>
          <a:p>
            <a:endParaRPr lang="en-GB" dirty="0"/>
          </a:p>
          <a:p>
            <a:r>
              <a:rPr lang="en-GB"/>
              <a:t>We want to start </a:t>
            </a:r>
            <a:r>
              <a:rPr lang="en-GB" dirty="0"/>
              <a:t>with real problems of people that have in most cases little resources at hand and curtailed rights to deal effectively with climate risks. That also means that </a:t>
            </a:r>
            <a:r>
              <a:rPr lang="en-GB" dirty="0" err="1"/>
              <a:t>PlanAdapt’s</a:t>
            </a:r>
            <a:r>
              <a:rPr lang="en-GB" dirty="0"/>
              <a:t> research, training and learning programmes, advisory services start with a perceived problem, and some collective goal to improve the situation.</a:t>
            </a:r>
          </a:p>
          <a:p>
            <a:endParaRPr lang="en-GB" dirty="0"/>
          </a:p>
          <a:p>
            <a:r>
              <a:rPr lang="en-GB" dirty="0"/>
              <a:t>Let me talk a bit about why </a:t>
            </a:r>
            <a:r>
              <a:rPr lang="en-GB" dirty="0" err="1"/>
              <a:t>PlanAdapt</a:t>
            </a:r>
            <a:r>
              <a:rPr lang="en-GB" dirty="0"/>
              <a:t> has been founded and how we want to build a truly collaborative platform </a:t>
            </a:r>
          </a:p>
          <a:p>
            <a:endParaRPr lang="en-GB" dirty="0"/>
          </a:p>
          <a:p>
            <a:endParaRPr lang="en-GB" dirty="0"/>
          </a:p>
        </p:txBody>
      </p:sp>
      <p:sp>
        <p:nvSpPr>
          <p:cNvPr id="4" name="Slide Number Placeholder 3"/>
          <p:cNvSpPr>
            <a:spLocks noGrp="1"/>
          </p:cNvSpPr>
          <p:nvPr>
            <p:ph type="sldNum" sz="quarter" idx="5"/>
          </p:nvPr>
        </p:nvSpPr>
        <p:spPr/>
        <p:txBody>
          <a:bodyPr/>
          <a:lstStyle/>
          <a:p>
            <a:fld id="{2DB8ACE0-707E-1F49-A75F-D241D80754D6}" type="slidenum">
              <a:rPr lang="en-GB" smtClean="0"/>
              <a:t>2</a:t>
            </a:fld>
            <a:endParaRPr lang="en-GB"/>
          </a:p>
        </p:txBody>
      </p:sp>
    </p:spTree>
    <p:extLst>
      <p:ext uri="{BB962C8B-B14F-4D97-AF65-F5344CB8AC3E}">
        <p14:creationId xmlns:p14="http://schemas.microsoft.com/office/powerpoint/2010/main" val="141764918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The founding members of PA (colleagues that have worked as researchers, advisors, consultants, experts) sharing the same observations and ‘frustrations’</a:t>
            </a:r>
          </a:p>
          <a:p>
            <a:pPr marL="228600" indent="-228600">
              <a:buAutoNum type="arabicParenR"/>
            </a:pPr>
            <a:r>
              <a:rPr lang="en-GB" dirty="0"/>
              <a:t>It not only that education and professional training opportunities on how to deal with climate risks are still too few, but also the way it is done can be improved. We want to establish new ways of learning, including peer-to-peer learning, mentoring and using engagement techniques that are more focused on collective action. little retention of the knowledge and often hardly any sustainable capacity developed</a:t>
            </a:r>
          </a:p>
          <a:p>
            <a:pPr marL="228600" indent="-228600">
              <a:buAutoNum type="arabicParenR"/>
            </a:pPr>
            <a:r>
              <a:rPr lang="en-GB" dirty="0"/>
              <a:t>Knowledge is not reaching places and people where it is needed most – particularly in strongly affected countries and into professions where it is urgently needed – We aim to work with others to change that </a:t>
            </a:r>
          </a:p>
          <a:p>
            <a:pPr marL="228600" indent="-228600">
              <a:buAutoNum type="arabicParenR"/>
            </a:pPr>
            <a:r>
              <a:rPr lang="en-GB" dirty="0"/>
              <a:t>All knowledge regimes are more needed than ever – academic knowledge, experimental knowledge, tacit knowledge – there is no hierarchy or supremacy of certain knowledge types - knowledge about ‘how best to adapt and transform societies/ municipalities/ infrastructure in view of climate risk’ is new and still somehow limited (due to adaptation science is being a relatively new - roughly 10 years, as opposed to climate impact science, i.e. roughly 25 years) – promote a research for impact methods and agendas.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GB" dirty="0"/>
              <a:t>There is tacit knowledge, theory- and logic-based knowledge, experimental knowledge, indigenous knowledge, knowledge from practitioners, researchers, planners</a:t>
            </a:r>
          </a:p>
          <a:p>
            <a:pPr marL="171450" indent="-171450">
              <a:buFont typeface="Arial" panose="020B0604020202020204" pitchFamily="34" charset="0"/>
              <a:buChar char="•"/>
            </a:pPr>
            <a:r>
              <a:rPr lang="en-GB" dirty="0"/>
              <a:t>Knowledge (particularly about technology and infrastructure) alone is not sufficient to adapt and transform</a:t>
            </a:r>
          </a:p>
          <a:p>
            <a:pPr marL="171450" indent="-171450">
              <a:buFont typeface="Arial" panose="020B0604020202020204" pitchFamily="34" charset="0"/>
              <a:buChar char="•"/>
            </a:pPr>
            <a:r>
              <a:rPr lang="en-GB" dirty="0"/>
              <a:t>(Academic knowledge and publications alone are not sufficient </a:t>
            </a:r>
          </a:p>
          <a:p>
            <a:pPr marL="171450" indent="-171450">
              <a:buFont typeface="Arial" panose="020B0604020202020204" pitchFamily="34" charset="0"/>
              <a:buChar char="•"/>
            </a:pPr>
            <a:r>
              <a:rPr lang="en-GB" dirty="0"/>
              <a:t>Knowledge services (e.g. knowledge-based advisory services) are offered as a commercial services by outsiders</a:t>
            </a:r>
          </a:p>
          <a:p>
            <a:endParaRPr lang="en-GB" dirty="0"/>
          </a:p>
        </p:txBody>
      </p:sp>
      <p:sp>
        <p:nvSpPr>
          <p:cNvPr id="4" name="Slide Number Placeholder 3"/>
          <p:cNvSpPr>
            <a:spLocks noGrp="1"/>
          </p:cNvSpPr>
          <p:nvPr>
            <p:ph type="sldNum" sz="quarter" idx="5"/>
          </p:nvPr>
        </p:nvSpPr>
        <p:spPr/>
        <p:txBody>
          <a:bodyPr/>
          <a:lstStyle/>
          <a:p>
            <a:fld id="{2DB8ACE0-707E-1F49-A75F-D241D80754D6}" type="slidenum">
              <a:rPr lang="en-GB" smtClean="0"/>
              <a:t>3</a:t>
            </a:fld>
            <a:endParaRPr lang="en-GB"/>
          </a:p>
        </p:txBody>
      </p:sp>
    </p:spTree>
    <p:extLst>
      <p:ext uri="{BB962C8B-B14F-4D97-AF65-F5344CB8AC3E}">
        <p14:creationId xmlns:p14="http://schemas.microsoft.com/office/powerpoint/2010/main" val="25256451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marR="0" lvl="0" indent="-228600" algn="l" defTabSz="914400" rtl="0" eaLnBrk="1" fontAlgn="auto" latinLnBrk="0" hangingPunct="1">
              <a:lnSpc>
                <a:spcPct val="100000"/>
              </a:lnSpc>
              <a:spcBef>
                <a:spcPts val="0"/>
              </a:spcBef>
              <a:spcAft>
                <a:spcPts val="0"/>
              </a:spcAft>
              <a:buClrTx/>
              <a:buSzTx/>
              <a:buFontTx/>
              <a:buAutoNum type="arabicParenR"/>
              <a:tabLst/>
              <a:defRPr/>
            </a:pPr>
            <a:r>
              <a:rPr lang="en-GB" dirty="0"/>
              <a:t>To 3) As we said before, adaptation can not be seen or approached as a technological fix – there is also a chance to build low-carbon, climate –resilient that create less inequality, assign the true value to nature, and allocate resources in much more just manner – need to make better use of </a:t>
            </a:r>
            <a:r>
              <a:rPr lang="en-GB" dirty="0" err="1"/>
              <a:t>transdisciplinarity</a:t>
            </a:r>
            <a:r>
              <a:rPr lang="en-GB" dirty="0"/>
              <a:t> – (One discipline cannot solve the complex issues, hence we believe in bringing transdisciplinary perspectives together)</a:t>
            </a:r>
          </a:p>
          <a:p>
            <a:pPr marL="228600" indent="-228600">
              <a:buAutoNum type="arabicParenR"/>
            </a:pPr>
            <a:r>
              <a:rPr lang="en-GB" dirty="0"/>
              <a:t>Process matters – who participates, who has the power to make decisions is often strongly depending on how a collective process is designed</a:t>
            </a:r>
          </a:p>
          <a:p>
            <a:pPr marL="228600" indent="-228600">
              <a:buAutoNum type="arabicParenR"/>
            </a:pPr>
            <a:r>
              <a:rPr lang="en-GB" dirty="0"/>
              <a:t>Some frustrations are related: the expert from the Global North that flies in and out, and there is little retention of the knowledge and often hardly any sustainable capacity developed - Particularly in the consulting industry, advisory service in support of climate change adaptation, are treated as a tradeable and commercial good, following decisions on financial </a:t>
            </a:r>
            <a:r>
              <a:rPr lang="en-GB" dirty="0" err="1"/>
              <a:t>bottomlines</a:t>
            </a:r>
            <a:r>
              <a:rPr lang="en-GB" dirty="0"/>
              <a:t>. We would like to overcome that to the extent possible, because we believe this is part of building a public good </a:t>
            </a:r>
          </a:p>
          <a:p>
            <a:endParaRPr lang="en-GB" dirty="0"/>
          </a:p>
        </p:txBody>
      </p:sp>
      <p:sp>
        <p:nvSpPr>
          <p:cNvPr id="4" name="Slide Number Placeholder 3"/>
          <p:cNvSpPr>
            <a:spLocks noGrp="1"/>
          </p:cNvSpPr>
          <p:nvPr>
            <p:ph type="sldNum" sz="quarter" idx="5"/>
          </p:nvPr>
        </p:nvSpPr>
        <p:spPr/>
        <p:txBody>
          <a:bodyPr/>
          <a:lstStyle/>
          <a:p>
            <a:fld id="{2DB8ACE0-707E-1F49-A75F-D241D80754D6}" type="slidenum">
              <a:rPr lang="en-GB" smtClean="0"/>
              <a:t>4</a:t>
            </a:fld>
            <a:endParaRPr lang="en-GB"/>
          </a:p>
        </p:txBody>
      </p:sp>
    </p:spTree>
    <p:extLst>
      <p:ext uri="{BB962C8B-B14F-4D97-AF65-F5344CB8AC3E}">
        <p14:creationId xmlns:p14="http://schemas.microsoft.com/office/powerpoint/2010/main" val="380568961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We really care about the way we collaborate and function as an organisation, and would like to build an organisation of the 21</a:t>
            </a:r>
            <a:r>
              <a:rPr lang="en-GB" baseline="30000" dirty="0"/>
              <a:t>st</a:t>
            </a:r>
            <a:r>
              <a:rPr lang="en-GB" dirty="0"/>
              <a:t> century, learning from cutting-edge and innovative ideas in management and organisational development</a:t>
            </a:r>
          </a:p>
          <a:p>
            <a:r>
              <a:rPr lang="en-GB" dirty="0"/>
              <a:t>Source of diagram: http://</a:t>
            </a:r>
            <a:r>
              <a:rPr lang="en-GB" dirty="0" err="1"/>
              <a:t>theopenorganization.org</a:t>
            </a:r>
            <a:r>
              <a:rPr lang="en-GB"/>
              <a:t>/ </a:t>
            </a:r>
            <a:endParaRPr lang="en-GB" dirty="0"/>
          </a:p>
        </p:txBody>
      </p:sp>
      <p:sp>
        <p:nvSpPr>
          <p:cNvPr id="4" name="Slide Number Placeholder 3"/>
          <p:cNvSpPr>
            <a:spLocks noGrp="1"/>
          </p:cNvSpPr>
          <p:nvPr>
            <p:ph type="sldNum" sz="quarter" idx="5"/>
          </p:nvPr>
        </p:nvSpPr>
        <p:spPr/>
        <p:txBody>
          <a:bodyPr/>
          <a:lstStyle/>
          <a:p>
            <a:fld id="{2DB8ACE0-707E-1F49-A75F-D241D80754D6}" type="slidenum">
              <a:rPr lang="en-GB" smtClean="0"/>
              <a:t>5</a:t>
            </a:fld>
            <a:endParaRPr lang="en-GB"/>
          </a:p>
        </p:txBody>
      </p:sp>
    </p:spTree>
    <p:extLst>
      <p:ext uri="{BB962C8B-B14F-4D97-AF65-F5344CB8AC3E}">
        <p14:creationId xmlns:p14="http://schemas.microsoft.com/office/powerpoint/2010/main" val="79171899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dirty="0"/>
              <a:t>We aim to generate impact through a snowball effect, going beyond the typical think tank, research institute, consulting firm approach (while some of the content of activities and projects are similar)</a:t>
            </a:r>
          </a:p>
          <a:p>
            <a:endParaRPr lang="en-GB" dirty="0"/>
          </a:p>
        </p:txBody>
      </p:sp>
      <p:sp>
        <p:nvSpPr>
          <p:cNvPr id="4" name="Slide Number Placeholder 3"/>
          <p:cNvSpPr>
            <a:spLocks noGrp="1"/>
          </p:cNvSpPr>
          <p:nvPr>
            <p:ph type="sldNum" sz="quarter" idx="5"/>
          </p:nvPr>
        </p:nvSpPr>
        <p:spPr/>
        <p:txBody>
          <a:bodyPr/>
          <a:lstStyle/>
          <a:p>
            <a:fld id="{2DB8ACE0-707E-1F49-A75F-D241D80754D6}" type="slidenum">
              <a:rPr lang="en-GB" smtClean="0"/>
              <a:t>6</a:t>
            </a:fld>
            <a:endParaRPr lang="en-GB"/>
          </a:p>
        </p:txBody>
      </p:sp>
    </p:spTree>
    <p:extLst>
      <p:ext uri="{BB962C8B-B14F-4D97-AF65-F5344CB8AC3E}">
        <p14:creationId xmlns:p14="http://schemas.microsoft.com/office/powerpoint/2010/main" val="428823282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How does collaboration in </a:t>
            </a:r>
            <a:r>
              <a:rPr lang="en-GB" dirty="0" err="1"/>
              <a:t>PlanAdapt</a:t>
            </a:r>
            <a:r>
              <a:rPr lang="en-GB" dirty="0"/>
              <a:t> really work?</a:t>
            </a:r>
          </a:p>
        </p:txBody>
      </p:sp>
      <p:sp>
        <p:nvSpPr>
          <p:cNvPr id="4" name="Slide Number Placeholder 3"/>
          <p:cNvSpPr>
            <a:spLocks noGrp="1"/>
          </p:cNvSpPr>
          <p:nvPr>
            <p:ph type="sldNum" sz="quarter" idx="5"/>
          </p:nvPr>
        </p:nvSpPr>
        <p:spPr/>
        <p:txBody>
          <a:bodyPr/>
          <a:lstStyle/>
          <a:p>
            <a:fld id="{2DB8ACE0-707E-1F49-A75F-D241D80754D6}" type="slidenum">
              <a:rPr lang="en-GB" smtClean="0"/>
              <a:t>8</a:t>
            </a:fld>
            <a:endParaRPr lang="en-GB"/>
          </a:p>
        </p:txBody>
      </p:sp>
    </p:spTree>
    <p:extLst>
      <p:ext uri="{BB962C8B-B14F-4D97-AF65-F5344CB8AC3E}">
        <p14:creationId xmlns:p14="http://schemas.microsoft.com/office/powerpoint/2010/main" val="15984972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The thematic areas that we cover for now are the following. However, we grow with the expertise of our members, </a:t>
            </a:r>
            <a:r>
              <a:rPr lang="en-GB" dirty="0" err="1"/>
              <a:t>PlanAdapt</a:t>
            </a:r>
            <a:r>
              <a:rPr lang="en-GB" dirty="0"/>
              <a:t> fellows that put weight behind their ideas and driven by the quest to always improve ways of collaborating.</a:t>
            </a:r>
          </a:p>
        </p:txBody>
      </p:sp>
      <p:sp>
        <p:nvSpPr>
          <p:cNvPr id="4" name="Slide Number Placeholder 3"/>
          <p:cNvSpPr>
            <a:spLocks noGrp="1"/>
          </p:cNvSpPr>
          <p:nvPr>
            <p:ph type="sldNum" sz="quarter" idx="5"/>
          </p:nvPr>
        </p:nvSpPr>
        <p:spPr/>
        <p:txBody>
          <a:bodyPr/>
          <a:lstStyle/>
          <a:p>
            <a:fld id="{2DB8ACE0-707E-1F49-A75F-D241D80754D6}" type="slidenum">
              <a:rPr lang="en-GB" smtClean="0"/>
              <a:t>12</a:t>
            </a:fld>
            <a:endParaRPr lang="en-GB"/>
          </a:p>
        </p:txBody>
      </p:sp>
    </p:spTree>
    <p:extLst>
      <p:ext uri="{BB962C8B-B14F-4D97-AF65-F5344CB8AC3E}">
        <p14:creationId xmlns:p14="http://schemas.microsoft.com/office/powerpoint/2010/main" val="58018007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pPr marL="158750" indent="0">
              <a:buNone/>
            </a:pPr>
            <a:r>
              <a:rPr lang="en-GB" dirty="0"/>
              <a:t>Examples for service area ‘training and capacity development’</a:t>
            </a:r>
          </a:p>
          <a:p>
            <a:pPr marL="158750" indent="0">
              <a:buNone/>
            </a:pPr>
            <a:r>
              <a:rPr lang="en-GB" dirty="0"/>
              <a:t>See also project descriptions on our website:</a:t>
            </a: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GB" sz="1100" b="0" i="0" u="none" strike="noStrike" cap="none" dirty="0">
                <a:solidFill>
                  <a:srgbClr val="000000"/>
                </a:solidFill>
                <a:effectLst/>
                <a:latin typeface="Arial"/>
                <a:ea typeface="Arial"/>
                <a:cs typeface="Arial"/>
                <a:sym typeface="Arial"/>
              </a:rPr>
              <a:t>Shaping the Mindsets of Future Leaders in Central Asia to Improve Sustainable Land Management and Climate Change Adaptation in the Region; </a:t>
            </a:r>
            <a:r>
              <a:rPr lang="en-GB" dirty="0">
                <a:hlinkClick r:id="rId3"/>
              </a:rPr>
              <a:t>https://www.plan-adapt.org/projects/central-asia/</a:t>
            </a: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GB" sz="1100" b="0" i="0" u="none" strike="noStrike" cap="none" dirty="0">
                <a:solidFill>
                  <a:srgbClr val="000000"/>
                </a:solidFill>
                <a:effectLst/>
                <a:latin typeface="Arial"/>
                <a:ea typeface="Arial"/>
                <a:cs typeface="Arial"/>
                <a:sym typeface="Arial"/>
              </a:rPr>
              <a:t>A Critical Learning Journey from Theory to Real-World Solutions for Climate Change Adaptation; </a:t>
            </a:r>
            <a:r>
              <a:rPr lang="en-GB" dirty="0">
                <a:hlinkClick r:id="rId4"/>
              </a:rPr>
              <a:t>https://www.plan-adapt.org/projects/cca-training-berlin/</a:t>
            </a: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GB" sz="1100" b="0" i="0" u="none" strike="noStrike" cap="none" dirty="0">
                <a:solidFill>
                  <a:srgbClr val="000000"/>
                </a:solidFill>
                <a:effectLst/>
                <a:latin typeface="Arial"/>
                <a:ea typeface="Arial"/>
                <a:cs typeface="Arial"/>
                <a:sym typeface="Arial"/>
              </a:rPr>
              <a:t>Knowledge to Shape the Future – Investing in the Sustainability Leaders of the Next Generation: </a:t>
            </a:r>
            <a:r>
              <a:rPr lang="en-GB" dirty="0">
                <a:hlinkClick r:id="rId5"/>
              </a:rPr>
              <a:t>https://www.plan-adapt.org/projects/knowledge-to-shape-the-future/</a:t>
            </a:r>
            <a:endParaRPr lang="en-GB" sz="1100" b="0" i="0" u="none" strike="noStrike" cap="none" dirty="0">
              <a:solidFill>
                <a:srgbClr val="000000"/>
              </a:solidFill>
              <a:effectLst/>
              <a:latin typeface="Arial"/>
              <a:ea typeface="Arial"/>
              <a:cs typeface="Arial"/>
              <a:sym typeface="Arial"/>
            </a:endParaRP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endParaRPr lang="en-GB" sz="1100" b="0" i="0" u="none" strike="noStrike" cap="none" dirty="0">
              <a:solidFill>
                <a:srgbClr val="000000"/>
              </a:solidFill>
              <a:effectLst/>
              <a:latin typeface="Arial"/>
              <a:ea typeface="Arial"/>
              <a:cs typeface="Arial"/>
              <a:sym typeface="Arial"/>
            </a:endParaRP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endParaRPr lang="en-GB" sz="1100" b="0" i="0" u="none" strike="noStrike" cap="none" dirty="0">
              <a:solidFill>
                <a:srgbClr val="000000"/>
              </a:solidFill>
              <a:effectLst/>
              <a:latin typeface="Arial"/>
              <a:ea typeface="Arial"/>
              <a:cs typeface="Arial"/>
              <a:sym typeface="Arial"/>
            </a:endParaRPr>
          </a:p>
          <a:p>
            <a:endParaRPr lang="en-GB" dirty="0"/>
          </a:p>
        </p:txBody>
      </p:sp>
    </p:spTree>
    <p:extLst>
      <p:ext uri="{BB962C8B-B14F-4D97-AF65-F5344CB8AC3E}">
        <p14:creationId xmlns:p14="http://schemas.microsoft.com/office/powerpoint/2010/main" val="36515373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pPr marL="158750" indent="0">
              <a:buNone/>
            </a:pPr>
            <a:r>
              <a:rPr lang="en-GB" dirty="0"/>
              <a:t>Examples for service area ‘action-oriented research’</a:t>
            </a:r>
          </a:p>
          <a:p>
            <a:pPr marL="15875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GB" dirty="0"/>
              <a:t>See also project descriptions on our website:</a:t>
            </a: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lang="en-GB" sz="1100" b="0" i="0" u="none" strike="noStrike" cap="none" dirty="0">
                <a:solidFill>
                  <a:srgbClr val="000000"/>
                </a:solidFill>
                <a:effectLst/>
                <a:latin typeface="Arial"/>
                <a:ea typeface="Arial"/>
                <a:cs typeface="Arial"/>
                <a:sym typeface="Arial"/>
              </a:rPr>
              <a:t>Would the Next Major Crisis Hold Also ‘Opportunities’ for Transformational Change in Europe’s Economy? And What Role Do Climate Impacts Play in This?; </a:t>
            </a:r>
            <a:r>
              <a:rPr lang="en-GB" dirty="0">
                <a:hlinkClick r:id="rId3"/>
              </a:rPr>
              <a:t>https://www.plan-adapt.org/projects/near-term-climate-impacts-with-significant-economic-risks-for-the-eu-economy/</a:t>
            </a: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GB" sz="1100" b="0" i="0" u="none" strike="noStrike" cap="none" dirty="0">
                <a:solidFill>
                  <a:srgbClr val="000000"/>
                </a:solidFill>
                <a:effectLst/>
                <a:latin typeface="Arial"/>
                <a:ea typeface="Arial"/>
                <a:cs typeface="Arial"/>
                <a:sym typeface="Arial"/>
              </a:rPr>
              <a:t>How Do Caribbean States Plan for Adaptation to the Impacts of Hurricanes, Sea Level Rise and other Climate Risks? – A Reality Check for the Expectations Towards the ‘Adaptation Rationale’ </a:t>
            </a:r>
            <a:r>
              <a:rPr lang="en-GB" dirty="0">
                <a:hlinkClick r:id="rId4"/>
              </a:rPr>
              <a:t>https://www.plan-adapt.org/2019/08/20/how-does-the-carribbean-states-plan-for-adaptation-to-the-impacts-of-hurricanes-sea-level-rise-and-other-climate-risks/</a:t>
            </a: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GB" sz="1100" b="0" i="0" u="none" strike="noStrike" cap="none" dirty="0">
                <a:solidFill>
                  <a:srgbClr val="000000"/>
                </a:solidFill>
                <a:effectLst/>
                <a:latin typeface="Arial"/>
                <a:ea typeface="Arial"/>
                <a:cs typeface="Arial"/>
                <a:sym typeface="Arial"/>
              </a:rPr>
              <a:t>Using Climate Impact Science to Make Adaptation Decision-Making Smarter; </a:t>
            </a:r>
            <a:r>
              <a:rPr lang="en-GB" dirty="0">
                <a:hlinkClick r:id="rId5"/>
              </a:rPr>
              <a:t>https://www.plan-adapt.org/2019/03/15/using-climate-impact-science-to-make-adaptation-decision-making-smarter/</a:t>
            </a:r>
            <a:endParaRPr lang="en-GB" sz="1100" b="0" i="0" u="none" strike="noStrike" cap="none" dirty="0">
              <a:solidFill>
                <a:srgbClr val="000000"/>
              </a:solidFill>
              <a:effectLst/>
              <a:latin typeface="Arial"/>
              <a:ea typeface="Arial"/>
              <a:cs typeface="Arial"/>
              <a:sym typeface="Arial"/>
            </a:endParaRP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endParaRPr lang="en-GB" sz="1100" b="0" i="0" u="none" strike="noStrike" cap="none" dirty="0">
              <a:solidFill>
                <a:srgbClr val="000000"/>
              </a:solidFill>
              <a:effectLst/>
              <a:latin typeface="Arial"/>
              <a:ea typeface="Arial"/>
              <a:cs typeface="Arial"/>
              <a:sym typeface="Arial"/>
            </a:endParaRPr>
          </a:p>
          <a:p>
            <a:pPr marL="457200" marR="0" lvl="0" indent="-298450" algn="l" defTabSz="914400" rtl="0" eaLnBrk="1" fontAlgn="auto" latinLnBrk="0" hangingPunct="1">
              <a:lnSpc>
                <a:spcPct val="100000"/>
              </a:lnSpc>
              <a:spcBef>
                <a:spcPts val="0"/>
              </a:spcBef>
              <a:spcAft>
                <a:spcPts val="0"/>
              </a:spcAft>
              <a:buClr>
                <a:srgbClr val="000000"/>
              </a:buClr>
              <a:buSzPts val="1100"/>
              <a:tabLst/>
              <a:defRPr/>
            </a:pP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tabLst/>
              <a:defRPr/>
            </a:pPr>
            <a:endParaRPr lang="en-GB" dirty="0"/>
          </a:p>
          <a:p>
            <a:endParaRPr lang="en-GB" dirty="0"/>
          </a:p>
        </p:txBody>
      </p:sp>
    </p:spTree>
    <p:extLst>
      <p:ext uri="{BB962C8B-B14F-4D97-AF65-F5344CB8AC3E}">
        <p14:creationId xmlns:p14="http://schemas.microsoft.com/office/powerpoint/2010/main" val="65245292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pPr marL="158750" indent="0">
              <a:buNone/>
            </a:pPr>
            <a:r>
              <a:rPr lang="en-GB" dirty="0"/>
              <a:t>Examples for service area context-specific ‘advisory services’</a:t>
            </a:r>
          </a:p>
          <a:p>
            <a:pPr marL="15875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GB" dirty="0"/>
              <a:t>See also project descriptions on our website:</a:t>
            </a: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lang="en-GB" sz="1200" b="0" i="0" kern="1200" dirty="0">
                <a:solidFill>
                  <a:schemeClr val="tx1"/>
                </a:solidFill>
                <a:effectLst/>
                <a:latin typeface="+mn-lt"/>
                <a:ea typeface="+mn-ea"/>
                <a:cs typeface="+mn-cs"/>
              </a:rPr>
              <a:t>Ecosystem-based Adaptation in Vietnamese Coastal Cities Response to Climate Change Can – and Must – Harness Nature’s Ability to Support Adaptation Responses by Communities and States Alike; https://</a:t>
            </a:r>
            <a:r>
              <a:rPr lang="en-GB" sz="1200" b="0" i="0" kern="1200" dirty="0" err="1">
                <a:solidFill>
                  <a:schemeClr val="tx1"/>
                </a:solidFill>
                <a:effectLst/>
                <a:latin typeface="+mn-lt"/>
                <a:ea typeface="+mn-ea"/>
                <a:cs typeface="+mn-cs"/>
              </a:rPr>
              <a:t>www.plan-adapt.org</a:t>
            </a:r>
            <a:r>
              <a:rPr lang="en-GB" sz="1200" b="0" i="0" kern="1200" dirty="0">
                <a:solidFill>
                  <a:schemeClr val="tx1"/>
                </a:solidFill>
                <a:effectLst/>
                <a:latin typeface="+mn-lt"/>
                <a:ea typeface="+mn-ea"/>
                <a:cs typeface="+mn-cs"/>
              </a:rPr>
              <a:t>/projects/ecosystem-based-adaptation-in-</a:t>
            </a:r>
            <a:r>
              <a:rPr lang="en-GB" sz="1200" b="0" i="0" kern="1200" dirty="0" err="1">
                <a:solidFill>
                  <a:schemeClr val="tx1"/>
                </a:solidFill>
                <a:effectLst/>
                <a:latin typeface="+mn-lt"/>
                <a:ea typeface="+mn-ea"/>
                <a:cs typeface="+mn-cs"/>
              </a:rPr>
              <a:t>vietnamese</a:t>
            </a:r>
            <a:r>
              <a:rPr lang="en-GB" sz="1200" b="0" i="0" kern="1200" dirty="0">
                <a:solidFill>
                  <a:schemeClr val="tx1"/>
                </a:solidFill>
                <a:effectLst/>
                <a:latin typeface="+mn-lt"/>
                <a:ea typeface="+mn-ea"/>
                <a:cs typeface="+mn-cs"/>
              </a:rPr>
              <a:t>-coastal-cities/</a:t>
            </a: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lang="en-GB" sz="1200" dirty="0"/>
              <a:t>Learning From Climate Action and Valuing Practitioners’ Views in Cambodia; https://</a:t>
            </a:r>
            <a:r>
              <a:rPr lang="en-GB" sz="1200" dirty="0" err="1"/>
              <a:t>www.plan-adapt.org</a:t>
            </a:r>
            <a:r>
              <a:rPr lang="en-GB" sz="1200" dirty="0"/>
              <a:t>/projects/learning-from-climate-action-and-valuing-practitioners-views-in-cambodia/</a:t>
            </a: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r>
              <a:rPr lang="en-GB" sz="1200" b="0" i="0" kern="1200" dirty="0">
                <a:solidFill>
                  <a:schemeClr val="tx1"/>
                </a:solidFill>
                <a:effectLst/>
                <a:latin typeface="+mn-lt"/>
                <a:ea typeface="+mn-ea"/>
                <a:cs typeface="+mn-cs"/>
              </a:rPr>
              <a:t>Moving from Planning to Action – Setting Priorities In Order to Fast Forward Morocco’s National Adaptation Plan; https://</a:t>
            </a:r>
            <a:r>
              <a:rPr lang="en-GB" sz="1200" b="0" i="0" kern="1200" dirty="0" err="1">
                <a:solidFill>
                  <a:schemeClr val="tx1"/>
                </a:solidFill>
                <a:effectLst/>
                <a:latin typeface="+mn-lt"/>
                <a:ea typeface="+mn-ea"/>
                <a:cs typeface="+mn-cs"/>
              </a:rPr>
              <a:t>www.plan-adapt.org</a:t>
            </a:r>
            <a:r>
              <a:rPr lang="en-GB" sz="1200" b="0" i="0" kern="1200" dirty="0">
                <a:solidFill>
                  <a:schemeClr val="tx1"/>
                </a:solidFill>
                <a:effectLst/>
                <a:latin typeface="+mn-lt"/>
                <a:ea typeface="+mn-ea"/>
                <a:cs typeface="+mn-cs"/>
              </a:rPr>
              <a:t>/projects/morocco/</a:t>
            </a:r>
            <a:endParaRPr lang="en-GB" sz="1200" dirty="0"/>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sz="1200" dirty="0"/>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sz="1200" b="0" i="0" kern="1200" dirty="0">
              <a:solidFill>
                <a:schemeClr val="tx1"/>
              </a:solidFill>
              <a:effectLst/>
              <a:latin typeface="+mn-lt"/>
              <a:ea typeface="+mn-ea"/>
              <a:cs typeface="+mn-cs"/>
            </a:endParaRP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sz="1200" b="0" i="0" kern="1200" dirty="0">
              <a:solidFill>
                <a:schemeClr val="tx1"/>
              </a:solidFill>
              <a:effectLst/>
              <a:latin typeface="+mn-lt"/>
              <a:ea typeface="+mn-ea"/>
              <a:cs typeface="+mn-cs"/>
            </a:endParaRP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sz="1200" b="0" i="0" kern="1200" dirty="0">
              <a:solidFill>
                <a:schemeClr val="tx1"/>
              </a:solidFill>
              <a:effectLst/>
              <a:latin typeface="+mn-lt"/>
              <a:ea typeface="+mn-ea"/>
              <a:cs typeface="+mn-cs"/>
            </a:endParaRPr>
          </a:p>
          <a:p>
            <a:pPr marL="330200" marR="0" lvl="0" indent="-171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sz="1200" b="0" i="0" kern="1200" dirty="0">
              <a:solidFill>
                <a:schemeClr val="tx1"/>
              </a:solidFill>
              <a:effectLst/>
              <a:latin typeface="+mn-lt"/>
              <a:ea typeface="+mn-ea"/>
              <a:cs typeface="+mn-cs"/>
            </a:endParaRPr>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panose="020B0604020202020204" pitchFamily="34" charset="0"/>
              <a:buChar char="•"/>
              <a:tabLst/>
              <a:defRPr/>
            </a:pP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endParaRPr lang="en-GB" sz="1100" b="0" i="0" u="none" strike="noStrike" cap="none" dirty="0">
              <a:solidFill>
                <a:srgbClr val="000000"/>
              </a:solidFill>
              <a:effectLst/>
              <a:latin typeface="Arial"/>
              <a:ea typeface="Arial"/>
              <a:cs typeface="Arial"/>
              <a:sym typeface="Arial"/>
            </a:endParaRPr>
          </a:p>
          <a:p>
            <a:pPr marL="457200" marR="0" lvl="0" indent="-298450" algn="l" defTabSz="914400" rtl="0" eaLnBrk="1" fontAlgn="auto" latinLnBrk="0" hangingPunct="1">
              <a:lnSpc>
                <a:spcPct val="100000"/>
              </a:lnSpc>
              <a:spcBef>
                <a:spcPts val="0"/>
              </a:spcBef>
              <a:spcAft>
                <a:spcPts val="0"/>
              </a:spcAft>
              <a:buClr>
                <a:srgbClr val="000000"/>
              </a:buClr>
              <a:buSzPts val="1100"/>
              <a:tabLst/>
              <a:defRPr/>
            </a:pPr>
            <a:endParaRPr lang="en-GB" dirty="0"/>
          </a:p>
          <a:p>
            <a:pPr marL="457200" marR="0" lvl="0" indent="-298450" algn="l" defTabSz="914400" rtl="0" eaLnBrk="1" fontAlgn="auto" latinLnBrk="0" hangingPunct="1">
              <a:lnSpc>
                <a:spcPct val="100000"/>
              </a:lnSpc>
              <a:spcBef>
                <a:spcPts val="0"/>
              </a:spcBef>
              <a:spcAft>
                <a:spcPts val="0"/>
              </a:spcAft>
              <a:buClr>
                <a:srgbClr val="000000"/>
              </a:buClr>
              <a:buSzPts val="1100"/>
              <a:tabLst/>
              <a:defRPr/>
            </a:pPr>
            <a:endParaRPr lang="en-GB" dirty="0"/>
          </a:p>
          <a:p>
            <a:endParaRPr lang="en-GB" dirty="0"/>
          </a:p>
        </p:txBody>
      </p:sp>
    </p:spTree>
    <p:extLst>
      <p:ext uri="{BB962C8B-B14F-4D97-AF65-F5344CB8AC3E}">
        <p14:creationId xmlns:p14="http://schemas.microsoft.com/office/powerpoint/2010/main" val="169657450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So, if this short overview has generated appetite for more, please stay tuned, we will very soon invite you to become part of the journey. Next step will be the launch of the </a:t>
            </a:r>
            <a:r>
              <a:rPr lang="en-GB" dirty="0" err="1"/>
              <a:t>PlanAdapt</a:t>
            </a:r>
            <a:r>
              <a:rPr lang="en-GB" dirty="0"/>
              <a:t> Marketplace in October. </a:t>
            </a:r>
          </a:p>
        </p:txBody>
      </p:sp>
      <p:sp>
        <p:nvSpPr>
          <p:cNvPr id="4" name="Slide Number Placeholder 3"/>
          <p:cNvSpPr>
            <a:spLocks noGrp="1"/>
          </p:cNvSpPr>
          <p:nvPr>
            <p:ph type="sldNum" sz="quarter" idx="5"/>
          </p:nvPr>
        </p:nvSpPr>
        <p:spPr/>
        <p:txBody>
          <a:bodyPr/>
          <a:lstStyle/>
          <a:p>
            <a:fld id="{2DB8ACE0-707E-1F49-A75F-D241D80754D6}" type="slidenum">
              <a:rPr lang="en-GB" smtClean="0"/>
              <a:t>18</a:t>
            </a:fld>
            <a:endParaRPr lang="en-GB"/>
          </a:p>
        </p:txBody>
      </p:sp>
    </p:spTree>
    <p:extLst>
      <p:ext uri="{BB962C8B-B14F-4D97-AF65-F5344CB8AC3E}">
        <p14:creationId xmlns:p14="http://schemas.microsoft.com/office/powerpoint/2010/main" val="291253455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and Content" type="obj" preserve="1">
  <p:cSld name="Title and Content">
    <p:spTree>
      <p:nvGrpSpPr>
        <p:cNvPr id="1" name="Shape 12"/>
        <p:cNvGrpSpPr/>
        <p:nvPr/>
      </p:nvGrpSpPr>
      <p:grpSpPr>
        <a:xfrm>
          <a:off x="0" y="0"/>
          <a:ext cx="0" cy="0"/>
          <a:chOff x="0" y="0"/>
          <a:chExt cx="0" cy="0"/>
        </a:xfrm>
      </p:grpSpPr>
      <p:sp>
        <p:nvSpPr>
          <p:cNvPr id="13" name="Google Shape;13;p28"/>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4" name="Google Shape;14;p28"/>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5" name="Google Shape;15;p28"/>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6" name="Google Shape;16;p28"/>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7" name="Google Shape;17;p28"/>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22218169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wo Content" type="twoObj" preserve="1">
  <p:cSld name="Two Content">
    <p:spTree>
      <p:nvGrpSpPr>
        <p:cNvPr id="1" name="Shape 31"/>
        <p:cNvGrpSpPr/>
        <p:nvPr/>
      </p:nvGrpSpPr>
      <p:grpSpPr>
        <a:xfrm>
          <a:off x="0" y="0"/>
          <a:ext cx="0" cy="0"/>
          <a:chOff x="0" y="0"/>
          <a:chExt cx="0" cy="0"/>
        </a:xfrm>
      </p:grpSpPr>
      <p:sp>
        <p:nvSpPr>
          <p:cNvPr id="32" name="Google Shape;32;p31"/>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3" name="Google Shape;33;p31"/>
          <p:cNvSpPr txBox="1">
            <a:spLocks noGrp="1"/>
          </p:cNvSpPr>
          <p:nvPr>
            <p:ph type="body" idx="1"/>
          </p:nvPr>
        </p:nvSpPr>
        <p:spPr>
          <a:xfrm>
            <a:off x="838200" y="1825625"/>
            <a:ext cx="5181600" cy="435133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4" name="Google Shape;34;p31"/>
          <p:cNvSpPr txBox="1">
            <a:spLocks noGrp="1"/>
          </p:cNvSpPr>
          <p:nvPr>
            <p:ph type="body" idx="2"/>
          </p:nvPr>
        </p:nvSpPr>
        <p:spPr>
          <a:xfrm>
            <a:off x="6172200" y="1825625"/>
            <a:ext cx="5181600" cy="435133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5" name="Google Shape;35;p31"/>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6" name="Google Shape;36;p31"/>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7" name="Google Shape;37;p31"/>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410232530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Comparison" type="twoTxTwoObj" preserve="1">
  <p:cSld name="Comparison">
    <p:spTree>
      <p:nvGrpSpPr>
        <p:cNvPr id="1" name="Shape 38"/>
        <p:cNvGrpSpPr/>
        <p:nvPr/>
      </p:nvGrpSpPr>
      <p:grpSpPr>
        <a:xfrm>
          <a:off x="0" y="0"/>
          <a:ext cx="0" cy="0"/>
          <a:chOff x="0" y="0"/>
          <a:chExt cx="0" cy="0"/>
        </a:xfrm>
      </p:grpSpPr>
      <p:sp>
        <p:nvSpPr>
          <p:cNvPr id="39" name="Google Shape;39;p32"/>
          <p:cNvSpPr txBox="1">
            <a:spLocks noGrp="1"/>
          </p:cNvSpPr>
          <p:nvPr>
            <p:ph type="title"/>
          </p:nvPr>
        </p:nvSpPr>
        <p:spPr>
          <a:xfrm>
            <a:off x="839788"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0" name="Google Shape;40;p32"/>
          <p:cNvSpPr txBox="1">
            <a:spLocks noGrp="1"/>
          </p:cNvSpPr>
          <p:nvPr>
            <p:ph type="body" idx="1"/>
          </p:nvPr>
        </p:nvSpPr>
        <p:spPr>
          <a:xfrm>
            <a:off x="839788" y="1681163"/>
            <a:ext cx="5157787" cy="823912"/>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1" name="Google Shape;41;p32"/>
          <p:cNvSpPr txBox="1">
            <a:spLocks noGrp="1"/>
          </p:cNvSpPr>
          <p:nvPr>
            <p:ph type="body" idx="2"/>
          </p:nvPr>
        </p:nvSpPr>
        <p:spPr>
          <a:xfrm>
            <a:off x="839788" y="2505075"/>
            <a:ext cx="5157787" cy="368458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2" name="Google Shape;42;p32"/>
          <p:cNvSpPr txBox="1">
            <a:spLocks noGrp="1"/>
          </p:cNvSpPr>
          <p:nvPr>
            <p:ph type="body" idx="3"/>
          </p:nvPr>
        </p:nvSpPr>
        <p:spPr>
          <a:xfrm>
            <a:off x="6172200" y="1681163"/>
            <a:ext cx="5183188" cy="823912"/>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3" name="Google Shape;43;p32"/>
          <p:cNvSpPr txBox="1">
            <a:spLocks noGrp="1"/>
          </p:cNvSpPr>
          <p:nvPr>
            <p:ph type="body" idx="4"/>
          </p:nvPr>
        </p:nvSpPr>
        <p:spPr>
          <a:xfrm>
            <a:off x="6172200" y="2505075"/>
            <a:ext cx="5183188" cy="3684588"/>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4" name="Google Shape;44;p32"/>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5" name="Google Shape;45;p32"/>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6" name="Google Shape;46;p32"/>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24865360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Only" type="titleOnly" preserve="1">
  <p:cSld name="Title Only">
    <p:spTree>
      <p:nvGrpSpPr>
        <p:cNvPr id="1" name="Shape 47"/>
        <p:cNvGrpSpPr/>
        <p:nvPr/>
      </p:nvGrpSpPr>
      <p:grpSpPr>
        <a:xfrm>
          <a:off x="0" y="0"/>
          <a:ext cx="0" cy="0"/>
          <a:chOff x="0" y="0"/>
          <a:chExt cx="0" cy="0"/>
        </a:xfrm>
      </p:grpSpPr>
      <p:sp>
        <p:nvSpPr>
          <p:cNvPr id="48" name="Google Shape;48;p33"/>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9" name="Google Shape;49;p33"/>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0" name="Google Shape;50;p33"/>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1" name="Google Shape;51;p33"/>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90978947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Blank" type="blank" preserve="1">
  <p:cSld name="Blank">
    <p:spTree>
      <p:nvGrpSpPr>
        <p:cNvPr id="1" name="Shape 52"/>
        <p:cNvGrpSpPr/>
        <p:nvPr/>
      </p:nvGrpSpPr>
      <p:grpSpPr>
        <a:xfrm>
          <a:off x="0" y="0"/>
          <a:ext cx="0" cy="0"/>
          <a:chOff x="0" y="0"/>
          <a:chExt cx="0" cy="0"/>
        </a:xfrm>
      </p:grpSpPr>
      <p:sp>
        <p:nvSpPr>
          <p:cNvPr id="53" name="Google Shape;53;p34"/>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4" name="Google Shape;54;p34"/>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5" name="Google Shape;55;p34"/>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410261538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ntent with Caption" type="objTx" preserve="1">
  <p:cSld name="Content with Caption">
    <p:spTree>
      <p:nvGrpSpPr>
        <p:cNvPr id="1" name="Shape 56"/>
        <p:cNvGrpSpPr/>
        <p:nvPr/>
      </p:nvGrpSpPr>
      <p:grpSpPr>
        <a:xfrm>
          <a:off x="0" y="0"/>
          <a:ext cx="0" cy="0"/>
          <a:chOff x="0" y="0"/>
          <a:chExt cx="0" cy="0"/>
        </a:xfrm>
      </p:grpSpPr>
      <p:sp>
        <p:nvSpPr>
          <p:cNvPr id="57" name="Google Shape;57;p35"/>
          <p:cNvSpPr txBox="1">
            <a:spLocks noGrp="1"/>
          </p:cNvSpPr>
          <p:nvPr>
            <p:ph type="title"/>
          </p:nvPr>
        </p:nvSpPr>
        <p:spPr>
          <a:xfrm>
            <a:off x="839788" y="457200"/>
            <a:ext cx="3932237"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Calibri"/>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8" name="Google Shape;58;p35"/>
          <p:cNvSpPr txBox="1">
            <a:spLocks noGrp="1"/>
          </p:cNvSpPr>
          <p:nvPr>
            <p:ph type="body" idx="1"/>
          </p:nvPr>
        </p:nvSpPr>
        <p:spPr>
          <a:xfrm>
            <a:off x="5183188" y="987425"/>
            <a:ext cx="6172200" cy="4873625"/>
          </a:xfrm>
          <a:prstGeom prst="rect">
            <a:avLst/>
          </a:prstGeom>
          <a:noFill/>
          <a:ln>
            <a:noFill/>
          </a:ln>
        </p:spPr>
        <p:txBody>
          <a:bodyPr spcFirstLastPara="1" wrap="square" lIns="91425" tIns="45700" rIns="91425" bIns="45700" anchor="t" anchorCtr="0">
            <a:norm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59" name="Google Shape;59;p35"/>
          <p:cNvSpPr txBox="1">
            <a:spLocks noGrp="1"/>
          </p:cNvSpPr>
          <p:nvPr>
            <p:ph type="body" idx="2"/>
          </p:nvPr>
        </p:nvSpPr>
        <p:spPr>
          <a:xfrm>
            <a:off x="839788" y="2057400"/>
            <a:ext cx="3932237" cy="3811588"/>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60" name="Google Shape;60;p35"/>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1" name="Google Shape;61;p35"/>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2" name="Google Shape;62;p35"/>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260728621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Picture with Caption" type="picTx" preserve="1">
  <p:cSld name="Picture with Caption">
    <p:spTree>
      <p:nvGrpSpPr>
        <p:cNvPr id="1" name="Shape 63"/>
        <p:cNvGrpSpPr/>
        <p:nvPr/>
      </p:nvGrpSpPr>
      <p:grpSpPr>
        <a:xfrm>
          <a:off x="0" y="0"/>
          <a:ext cx="0" cy="0"/>
          <a:chOff x="0" y="0"/>
          <a:chExt cx="0" cy="0"/>
        </a:xfrm>
      </p:grpSpPr>
      <p:sp>
        <p:nvSpPr>
          <p:cNvPr id="64" name="Google Shape;64;p36"/>
          <p:cNvSpPr txBox="1">
            <a:spLocks noGrp="1"/>
          </p:cNvSpPr>
          <p:nvPr>
            <p:ph type="title"/>
          </p:nvPr>
        </p:nvSpPr>
        <p:spPr>
          <a:xfrm>
            <a:off x="839788" y="457200"/>
            <a:ext cx="3932237"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Calibri"/>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5" name="Google Shape;65;p36"/>
          <p:cNvSpPr>
            <a:spLocks noGrp="1"/>
          </p:cNvSpPr>
          <p:nvPr>
            <p:ph type="pic" idx="2"/>
          </p:nvPr>
        </p:nvSpPr>
        <p:spPr>
          <a:xfrm>
            <a:off x="5183188" y="987425"/>
            <a:ext cx="6172200" cy="4873625"/>
          </a:xfrm>
          <a:prstGeom prst="rect">
            <a:avLst/>
          </a:prstGeom>
          <a:noFill/>
          <a:ln>
            <a:noFill/>
          </a:ln>
        </p:spPr>
        <p:txBody>
          <a:bodyPr spcFirstLastPara="1" wrap="square" lIns="91425" tIns="45700" rIns="91425" bIns="45700" anchor="t" anchorCtr="0">
            <a:normAutofit/>
          </a:bodyPr>
          <a:lstStyle>
            <a:lvl1pPr marR="0" lvl="0" algn="l" rtl="0">
              <a:lnSpc>
                <a:spcPct val="90000"/>
              </a:lnSpc>
              <a:spcBef>
                <a:spcPts val="1000"/>
              </a:spcBef>
              <a:spcAft>
                <a:spcPts val="0"/>
              </a:spcAft>
              <a:buClr>
                <a:schemeClr val="dk1"/>
              </a:buClr>
              <a:buSzPts val="3200"/>
              <a:buFont typeface="Arial"/>
              <a:buNone/>
              <a:defRPr sz="3200" b="0" i="0" u="none" strike="noStrike" cap="none">
                <a:solidFill>
                  <a:schemeClr val="dk1"/>
                </a:solidFill>
                <a:latin typeface="Calibri"/>
                <a:ea typeface="Calibri"/>
                <a:cs typeface="Calibri"/>
                <a:sym typeface="Calibri"/>
              </a:defRPr>
            </a:lvl1pPr>
            <a:lvl2pPr marR="0" lvl="1" algn="l" rtl="0">
              <a:lnSpc>
                <a:spcPct val="90000"/>
              </a:lnSpc>
              <a:spcBef>
                <a:spcPts val="500"/>
              </a:spcBef>
              <a:spcAft>
                <a:spcPts val="0"/>
              </a:spcAft>
              <a:buClr>
                <a:schemeClr val="dk1"/>
              </a:buClr>
              <a:buSzPts val="2800"/>
              <a:buFont typeface="Arial"/>
              <a:buNone/>
              <a:defRPr sz="2800" b="0" i="0" u="none" strike="noStrike" cap="none">
                <a:solidFill>
                  <a:schemeClr val="dk1"/>
                </a:solidFill>
                <a:latin typeface="Calibri"/>
                <a:ea typeface="Calibri"/>
                <a:cs typeface="Calibri"/>
                <a:sym typeface="Calibri"/>
              </a:defRPr>
            </a:lvl2pPr>
            <a:lvl3pPr marR="0" lvl="2" algn="l" rtl="0">
              <a:lnSpc>
                <a:spcPct val="90000"/>
              </a:lnSpc>
              <a:spcBef>
                <a:spcPts val="50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3pPr>
            <a:lvl4pPr marR="0" lvl="3"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4pPr>
            <a:lvl5pPr marR="0" lvl="4"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5pPr>
            <a:lvl6pPr marR="0" lvl="5"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6pPr>
            <a:lvl7pPr marR="0" lvl="6"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7pPr>
            <a:lvl8pPr marR="0" lvl="7"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8pPr>
            <a:lvl9pPr marR="0" lvl="8"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9pPr>
          </a:lstStyle>
          <a:p>
            <a:endParaRPr/>
          </a:p>
        </p:txBody>
      </p:sp>
      <p:sp>
        <p:nvSpPr>
          <p:cNvPr id="66" name="Google Shape;66;p36"/>
          <p:cNvSpPr txBox="1">
            <a:spLocks noGrp="1"/>
          </p:cNvSpPr>
          <p:nvPr>
            <p:ph type="body" idx="1"/>
          </p:nvPr>
        </p:nvSpPr>
        <p:spPr>
          <a:xfrm>
            <a:off x="839788" y="2057400"/>
            <a:ext cx="3932237" cy="3811588"/>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67" name="Google Shape;67;p36"/>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8" name="Google Shape;68;p36"/>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9" name="Google Shape;69;p36"/>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46341349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Vertical Text" type="vertTx" preserve="1">
  <p:cSld name="Title and Vertical Text">
    <p:spTree>
      <p:nvGrpSpPr>
        <p:cNvPr id="1" name="Shape 70"/>
        <p:cNvGrpSpPr/>
        <p:nvPr/>
      </p:nvGrpSpPr>
      <p:grpSpPr>
        <a:xfrm>
          <a:off x="0" y="0"/>
          <a:ext cx="0" cy="0"/>
          <a:chOff x="0" y="0"/>
          <a:chExt cx="0" cy="0"/>
        </a:xfrm>
      </p:grpSpPr>
      <p:sp>
        <p:nvSpPr>
          <p:cNvPr id="71" name="Google Shape;71;p37"/>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2" name="Google Shape;72;p37"/>
          <p:cNvSpPr txBox="1">
            <a:spLocks noGrp="1"/>
          </p:cNvSpPr>
          <p:nvPr>
            <p:ph type="body" idx="1"/>
          </p:nvPr>
        </p:nvSpPr>
        <p:spPr>
          <a:xfrm rot="5400000">
            <a:off x="3920331" y="-1256506"/>
            <a:ext cx="4351338" cy="105156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3" name="Google Shape;73;p37"/>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4" name="Google Shape;74;p37"/>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5" name="Google Shape;75;p37"/>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6577764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Vertical Title and Text" type="vertTitleAndTx" preserve="1">
  <p:cSld name="Vertical Title and Text">
    <p:spTree>
      <p:nvGrpSpPr>
        <p:cNvPr id="1" name="Shape 76"/>
        <p:cNvGrpSpPr/>
        <p:nvPr/>
      </p:nvGrpSpPr>
      <p:grpSpPr>
        <a:xfrm>
          <a:off x="0" y="0"/>
          <a:ext cx="0" cy="0"/>
          <a:chOff x="0" y="0"/>
          <a:chExt cx="0" cy="0"/>
        </a:xfrm>
      </p:grpSpPr>
      <p:sp>
        <p:nvSpPr>
          <p:cNvPr id="77" name="Google Shape;77;p38"/>
          <p:cNvSpPr txBox="1">
            <a:spLocks noGrp="1"/>
          </p:cNvSpPr>
          <p:nvPr>
            <p:ph type="title"/>
          </p:nvPr>
        </p:nvSpPr>
        <p:spPr>
          <a:xfrm rot="5400000">
            <a:off x="7133431" y="1956594"/>
            <a:ext cx="5811838" cy="26289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8" name="Google Shape;78;p38"/>
          <p:cNvSpPr txBox="1">
            <a:spLocks noGrp="1"/>
          </p:cNvSpPr>
          <p:nvPr>
            <p:ph type="body" idx="1"/>
          </p:nvPr>
        </p:nvSpPr>
        <p:spPr>
          <a:xfrm rot="5400000">
            <a:off x="1799431" y="-596106"/>
            <a:ext cx="5811838" cy="77343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9" name="Google Shape;79;p38"/>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0" name="Google Shape;80;p38"/>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1" name="Google Shape;81;p38"/>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GB"/>
              <a:t>‹#›</a:t>
            </a:fld>
            <a:endParaRPr/>
          </a:p>
        </p:txBody>
      </p:sp>
    </p:spTree>
    <p:extLst>
      <p:ext uri="{BB962C8B-B14F-4D97-AF65-F5344CB8AC3E}">
        <p14:creationId xmlns:p14="http://schemas.microsoft.com/office/powerpoint/2010/main" val="137039987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2.tiff"/><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image" Target="../media/image1.png"/><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lt1"/>
        </a:solidFill>
        <a:effectLst/>
      </p:bgPr>
    </p:bg>
    <p:spTree>
      <p:nvGrpSpPr>
        <p:cNvPr id="1" name="Shape 5"/>
        <p:cNvGrpSpPr/>
        <p:nvPr/>
      </p:nvGrpSpPr>
      <p:grpSpPr>
        <a:xfrm>
          <a:off x="0" y="0"/>
          <a:ext cx="0" cy="0"/>
          <a:chOff x="0" y="0"/>
          <a:chExt cx="0" cy="0"/>
        </a:xfrm>
      </p:grpSpPr>
      <p:sp>
        <p:nvSpPr>
          <p:cNvPr id="6" name="Google Shape;6;p27"/>
          <p:cNvSpPr txBox="1">
            <a:spLocks noGrp="1"/>
          </p:cNvSpPr>
          <p:nvPr>
            <p:ph type="title"/>
          </p:nvPr>
        </p:nvSpPr>
        <p:spPr>
          <a:xfrm>
            <a:off x="838200" y="365125"/>
            <a:ext cx="10515600" cy="1325563"/>
          </a:xfrm>
          <a:prstGeom prst="rect">
            <a:avLst/>
          </a:prstGeom>
          <a:noFill/>
          <a:ln>
            <a:noFill/>
          </a:ln>
        </p:spPr>
        <p:txBody>
          <a:bodyPr spcFirstLastPara="1" wrap="square" lIns="91425" tIns="45700" rIns="91425" bIns="45700" anchor="ctr" anchorCtr="0">
            <a:normAutofit/>
          </a:bodyPr>
          <a:lstStyle>
            <a:lvl1pPr marR="0" lvl="0" algn="l" rtl="0">
              <a:lnSpc>
                <a:spcPct val="9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7" name="Google Shape;7;p27"/>
          <p:cNvSpPr txBox="1">
            <a:spLocks noGrp="1"/>
          </p:cNvSpPr>
          <p:nvPr>
            <p:ph type="body" idx="1"/>
          </p:nvPr>
        </p:nvSpPr>
        <p:spPr>
          <a:xfrm>
            <a:off x="838200" y="1825625"/>
            <a:ext cx="10515600" cy="4351338"/>
          </a:xfrm>
          <a:prstGeom prst="rect">
            <a:avLst/>
          </a:prstGeom>
          <a:noFill/>
          <a:ln>
            <a:noFill/>
          </a:ln>
        </p:spPr>
        <p:txBody>
          <a:bodyPr spcFirstLastPara="1" wrap="square" lIns="91425" tIns="45700" rIns="91425" bIns="45700" anchor="t" anchorCtr="0">
            <a:norm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8" name="Google Shape;8;p27"/>
          <p:cNvSpPr txBox="1">
            <a:spLocks noGrp="1"/>
          </p:cNvSpPr>
          <p:nvPr>
            <p:ph type="dt" idx="10"/>
          </p:nvPr>
        </p:nvSpPr>
        <p:spPr>
          <a:xfrm>
            <a:off x="838200" y="6356350"/>
            <a:ext cx="2743200" cy="365125"/>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9" name="Google Shape;9;p27"/>
          <p:cNvSpPr txBox="1">
            <a:spLocks noGrp="1"/>
          </p:cNvSpPr>
          <p:nvPr>
            <p:ph type="ftr" idx="11"/>
          </p:nvPr>
        </p:nvSpPr>
        <p:spPr>
          <a:xfrm>
            <a:off x="4038600" y="6356350"/>
            <a:ext cx="4114800" cy="365125"/>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10" name="Google Shape;10;p27"/>
          <p:cNvSpPr txBox="1">
            <a:spLocks noGrp="1"/>
          </p:cNvSpPr>
          <p:nvPr>
            <p:ph type="sldNum" idx="12"/>
          </p:nvPr>
        </p:nvSpPr>
        <p:spPr>
          <a:xfrm>
            <a:off x="8610600" y="6356350"/>
            <a:ext cx="274320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1200" b="0" i="0" u="none" strike="noStrike" cap="none">
                <a:solidFill>
                  <a:srgbClr val="888888"/>
                </a:solidFill>
                <a:latin typeface="Calibri"/>
                <a:ea typeface="Calibri"/>
                <a:cs typeface="Calibri"/>
                <a:sym typeface="Calibri"/>
              </a:defRPr>
            </a:lvl1pPr>
            <a:lvl2pPr marL="0" marR="0" lvl="1" indent="0" algn="r" rtl="0">
              <a:spcBef>
                <a:spcPts val="0"/>
              </a:spcBef>
              <a:buNone/>
              <a:defRPr sz="1200" b="0" i="0" u="none" strike="noStrike" cap="none">
                <a:solidFill>
                  <a:srgbClr val="888888"/>
                </a:solidFill>
                <a:latin typeface="Calibri"/>
                <a:ea typeface="Calibri"/>
                <a:cs typeface="Calibri"/>
                <a:sym typeface="Calibri"/>
              </a:defRPr>
            </a:lvl2pPr>
            <a:lvl3pPr marL="0" marR="0" lvl="2" indent="0" algn="r" rtl="0">
              <a:spcBef>
                <a:spcPts val="0"/>
              </a:spcBef>
              <a:buNone/>
              <a:defRPr sz="1200" b="0" i="0" u="none" strike="noStrike" cap="none">
                <a:solidFill>
                  <a:srgbClr val="888888"/>
                </a:solidFill>
                <a:latin typeface="Calibri"/>
                <a:ea typeface="Calibri"/>
                <a:cs typeface="Calibri"/>
                <a:sym typeface="Calibri"/>
              </a:defRPr>
            </a:lvl3pPr>
            <a:lvl4pPr marL="0" marR="0" lvl="3" indent="0" algn="r" rtl="0">
              <a:spcBef>
                <a:spcPts val="0"/>
              </a:spcBef>
              <a:buNone/>
              <a:defRPr sz="1200" b="0" i="0" u="none" strike="noStrike" cap="none">
                <a:solidFill>
                  <a:srgbClr val="888888"/>
                </a:solidFill>
                <a:latin typeface="Calibri"/>
                <a:ea typeface="Calibri"/>
                <a:cs typeface="Calibri"/>
                <a:sym typeface="Calibri"/>
              </a:defRPr>
            </a:lvl4pPr>
            <a:lvl5pPr marL="0" marR="0" lvl="4" indent="0" algn="r" rtl="0">
              <a:spcBef>
                <a:spcPts val="0"/>
              </a:spcBef>
              <a:buNone/>
              <a:defRPr sz="1200" b="0" i="0" u="none" strike="noStrike" cap="none">
                <a:solidFill>
                  <a:srgbClr val="888888"/>
                </a:solidFill>
                <a:latin typeface="Calibri"/>
                <a:ea typeface="Calibri"/>
                <a:cs typeface="Calibri"/>
                <a:sym typeface="Calibri"/>
              </a:defRPr>
            </a:lvl5pPr>
            <a:lvl6pPr marL="0" marR="0" lvl="5" indent="0" algn="r" rtl="0">
              <a:spcBef>
                <a:spcPts val="0"/>
              </a:spcBef>
              <a:buNone/>
              <a:defRPr sz="1200" b="0" i="0" u="none" strike="noStrike" cap="none">
                <a:solidFill>
                  <a:srgbClr val="888888"/>
                </a:solidFill>
                <a:latin typeface="Calibri"/>
                <a:ea typeface="Calibri"/>
                <a:cs typeface="Calibri"/>
                <a:sym typeface="Calibri"/>
              </a:defRPr>
            </a:lvl6pPr>
            <a:lvl7pPr marL="0" marR="0" lvl="6" indent="0" algn="r" rtl="0">
              <a:spcBef>
                <a:spcPts val="0"/>
              </a:spcBef>
              <a:buNone/>
              <a:defRPr sz="1200" b="0" i="0" u="none" strike="noStrike" cap="none">
                <a:solidFill>
                  <a:srgbClr val="888888"/>
                </a:solidFill>
                <a:latin typeface="Calibri"/>
                <a:ea typeface="Calibri"/>
                <a:cs typeface="Calibri"/>
                <a:sym typeface="Calibri"/>
              </a:defRPr>
            </a:lvl7pPr>
            <a:lvl8pPr marL="0" marR="0" lvl="7" indent="0" algn="r" rtl="0">
              <a:spcBef>
                <a:spcPts val="0"/>
              </a:spcBef>
              <a:buNone/>
              <a:defRPr sz="1200" b="0" i="0" u="none" strike="noStrike" cap="none">
                <a:solidFill>
                  <a:srgbClr val="888888"/>
                </a:solidFill>
                <a:latin typeface="Calibri"/>
                <a:ea typeface="Calibri"/>
                <a:cs typeface="Calibri"/>
                <a:sym typeface="Calibri"/>
              </a:defRPr>
            </a:lvl8pPr>
            <a:lvl9pPr marL="0" marR="0" lvl="8" indent="0" algn="r" rtl="0">
              <a:spcBef>
                <a:spcPts val="0"/>
              </a:spcBef>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GB"/>
              <a:t>‹#›</a:t>
            </a:fld>
            <a:endParaRPr/>
          </a:p>
        </p:txBody>
      </p:sp>
      <p:pic>
        <p:nvPicPr>
          <p:cNvPr id="12" name="Grafik 4" descr="Ein Bild, das Monitor, Tisch, Fernsehen, Bildschirm enthält.&#10;&#10;Automatisch generierte Beschreibung">
            <a:extLst>
              <a:ext uri="{FF2B5EF4-FFF2-40B4-BE49-F238E27FC236}">
                <a16:creationId xmlns:a16="http://schemas.microsoft.com/office/drawing/2014/main" id="{82D0B11A-3D3A-1945-BD37-8D1E7E9F2823}"/>
              </a:ext>
            </a:extLst>
          </p:cNvPr>
          <p:cNvPicPr>
            <a:picLocks noChangeAspect="1"/>
          </p:cNvPicPr>
          <p:nvPr userDrawn="1"/>
        </p:nvPicPr>
        <p:blipFill>
          <a:blip r:embed="rId11"/>
          <a:stretch>
            <a:fillRect/>
          </a:stretch>
        </p:blipFill>
        <p:spPr>
          <a:xfrm>
            <a:off x="-6350" y="6181306"/>
            <a:ext cx="12204000" cy="703836"/>
          </a:xfrm>
          <a:prstGeom prst="rect">
            <a:avLst/>
          </a:prstGeom>
        </p:spPr>
      </p:pic>
      <p:pic>
        <p:nvPicPr>
          <p:cNvPr id="11" name="Picture 10">
            <a:extLst>
              <a:ext uri="{FF2B5EF4-FFF2-40B4-BE49-F238E27FC236}">
                <a16:creationId xmlns:a16="http://schemas.microsoft.com/office/drawing/2014/main" id="{3288A4B4-E891-4248-9824-AC3542582B0B}"/>
              </a:ext>
            </a:extLst>
          </p:cNvPr>
          <p:cNvPicPr>
            <a:picLocks noChangeAspect="1"/>
          </p:cNvPicPr>
          <p:nvPr userDrawn="1"/>
        </p:nvPicPr>
        <p:blipFill>
          <a:blip r:embed="rId12" cstate="email">
            <a:extLst>
              <a:ext uri="{28A0092B-C50C-407E-A947-70E740481C1C}">
                <a14:useLocalDpi xmlns:a14="http://schemas.microsoft.com/office/drawing/2010/main"/>
              </a:ext>
            </a:extLst>
          </a:blip>
          <a:stretch>
            <a:fillRect/>
          </a:stretch>
        </p:blipFill>
        <p:spPr>
          <a:xfrm>
            <a:off x="9608949" y="269343"/>
            <a:ext cx="2338974" cy="604185"/>
          </a:xfrm>
          <a:prstGeom prst="rect">
            <a:avLst/>
          </a:prstGeom>
        </p:spPr>
      </p:pic>
    </p:spTree>
    <p:extLst>
      <p:ext uri="{BB962C8B-B14F-4D97-AF65-F5344CB8AC3E}">
        <p14:creationId xmlns:p14="http://schemas.microsoft.com/office/powerpoint/2010/main" val="680564980"/>
      </p:ext>
    </p:extLst>
  </p:cSld>
  <p:clrMap bg1="lt1" tx1="dk1" bg2="dk2" tx2="lt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1.xml"/><Relationship Id="rId4" Type="http://schemas.openxmlformats.org/officeDocument/2006/relationships/image" Target="../media/image5.tiff"/></Relationships>
</file>

<file path=ppt/slides/_rels/slide2.xml.rels><?xml version="1.0" encoding="UTF-8" standalone="yes"?>
<Relationships xmlns="http://schemas.openxmlformats.org/package/2006/relationships"><Relationship Id="rId8" Type="http://schemas.microsoft.com/office/2007/relationships/hdphoto" Target="../media/hdphoto3.wdp"/><Relationship Id="rId3" Type="http://schemas.openxmlformats.org/officeDocument/2006/relationships/image" Target="../media/image6.png"/><Relationship Id="rId7" Type="http://schemas.openxmlformats.org/officeDocument/2006/relationships/image" Target="../media/image8.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microsoft.com/office/2007/relationships/hdphoto" Target="../media/hdphoto2.wdp"/><Relationship Id="rId5" Type="http://schemas.openxmlformats.org/officeDocument/2006/relationships/image" Target="../media/image7.png"/><Relationship Id="rId10" Type="http://schemas.microsoft.com/office/2007/relationships/hdphoto" Target="../media/hdphoto4.wdp"/><Relationship Id="rId4" Type="http://schemas.microsoft.com/office/2007/relationships/hdphoto" Target="../media/hdphoto1.wdp"/><Relationship Id="rId9" Type="http://schemas.openxmlformats.org/officeDocument/2006/relationships/image" Target="../media/image9.png"/></Relationships>
</file>

<file path=ppt/slides/_rels/slide3.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11.jpeg"/></Relationships>
</file>

<file path=ppt/slides/_rels/slide4.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15.png"/><Relationship Id="rId7" Type="http://schemas.openxmlformats.org/officeDocument/2006/relationships/image" Target="../media/image19.png"/><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s>
</file>

<file path=ppt/slides/_rels/slide6.xml.rels><?xml version="1.0" encoding="UTF-8" standalone="yes"?>
<Relationships xmlns="http://schemas.openxmlformats.org/package/2006/relationships"><Relationship Id="rId3" Type="http://schemas.openxmlformats.org/officeDocument/2006/relationships/image" Target="../media/image21.tiff"/><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2.tiff"/><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22.tiff"/><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10.xml.rels><?xml version="1.0" encoding="UTF-8" standalone="yes"?>
<Relationships xmlns="http://schemas.openxmlformats.org/package/2006/relationships"><Relationship Id="rId3" Type="http://schemas.openxmlformats.org/officeDocument/2006/relationships/image" Target="../media/image2.tiff"/><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7.xml"/><Relationship Id="rId1" Type="http://schemas.openxmlformats.org/officeDocument/2006/relationships/slideLayout" Target="../slideLayouts/slideLayout1.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image" Target="../media/image29.jpeg"/><Relationship Id="rId4" Type="http://schemas.openxmlformats.org/officeDocument/2006/relationships/image" Target="../media/image28.jpeg"/></Relationships>
</file>

<file path=ppt/slides/_rels/slide16.xml.rels><?xml version="1.0" encoding="UTF-8" standalone="yes"?>
<Relationships xmlns="http://schemas.openxmlformats.org/package/2006/relationships"><Relationship Id="rId3" Type="http://schemas.openxmlformats.org/officeDocument/2006/relationships/image" Target="../media/image30.tiff"/><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32.jpeg"/><Relationship Id="rId4" Type="http://schemas.openxmlformats.org/officeDocument/2006/relationships/image" Target="../media/image31.tiff"/></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35.png"/><Relationship Id="rId4" Type="http://schemas.openxmlformats.org/officeDocument/2006/relationships/image" Target="../media/image34.jpeg"/></Relationships>
</file>

<file path=ppt/slides/_rels/slide18.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3" Type="http://schemas.microsoft.com/office/2007/relationships/hdphoto" Target="../media/hdphoto5.wdp"/><Relationship Id="rId2" Type="http://schemas.openxmlformats.org/officeDocument/2006/relationships/image" Target="../media/image37.png"/><Relationship Id="rId1" Type="http://schemas.openxmlformats.org/officeDocument/2006/relationships/slideLayout" Target="../slideLayouts/slideLayout1.xml"/><Relationship Id="rId6" Type="http://schemas.openxmlformats.org/officeDocument/2006/relationships/image" Target="../media/image5.tiff"/><Relationship Id="rId5" Type="http://schemas.openxmlformats.org/officeDocument/2006/relationships/hyperlink" Target="mailto:info@plan-adapt.org" TargetMode="External"/><Relationship Id="rId4" Type="http://schemas.openxmlformats.org/officeDocument/2006/relationships/image" Target="../media/image38.tiff"/></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7" name="Picture 6" descr="A picture containing outdoor, grass, plant, corn&#10;&#10;Description automatically generated">
            <a:extLst>
              <a:ext uri="{FF2B5EF4-FFF2-40B4-BE49-F238E27FC236}">
                <a16:creationId xmlns:a16="http://schemas.microsoft.com/office/drawing/2014/main" id="{E66AF8F8-1031-F547-9F17-F051B2D3DE83}"/>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1" y="-2319"/>
            <a:ext cx="7297969" cy="6225319"/>
          </a:xfrm>
          <a:prstGeom prst="rect">
            <a:avLst/>
          </a:prstGeom>
        </p:spPr>
      </p:pic>
      <p:pic>
        <p:nvPicPr>
          <p:cNvPr id="3" name="Picture 2" descr="Icon&#10;&#10;Description automatically generated with medium confidence">
            <a:extLst>
              <a:ext uri="{FF2B5EF4-FFF2-40B4-BE49-F238E27FC236}">
                <a16:creationId xmlns:a16="http://schemas.microsoft.com/office/drawing/2014/main" id="{A3492DAC-2D16-EB4A-AEF5-009E75FB1280}"/>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0" y="-2319"/>
            <a:ext cx="12191999" cy="6862637"/>
          </a:xfrm>
          <a:prstGeom prst="rect">
            <a:avLst/>
          </a:prstGeom>
        </p:spPr>
      </p:pic>
      <p:pic>
        <p:nvPicPr>
          <p:cNvPr id="15" name="Picture 14">
            <a:extLst>
              <a:ext uri="{FF2B5EF4-FFF2-40B4-BE49-F238E27FC236}">
                <a16:creationId xmlns:a16="http://schemas.microsoft.com/office/drawing/2014/main" id="{4F01378E-AC8A-5240-827F-743133A08946}"/>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8381261" y="302431"/>
            <a:ext cx="2922247" cy="754851"/>
          </a:xfrm>
          <a:prstGeom prst="rect">
            <a:avLst/>
          </a:prstGeom>
        </p:spPr>
      </p:pic>
      <p:sp>
        <p:nvSpPr>
          <p:cNvPr id="16" name="Title 1">
            <a:extLst>
              <a:ext uri="{FF2B5EF4-FFF2-40B4-BE49-F238E27FC236}">
                <a16:creationId xmlns:a16="http://schemas.microsoft.com/office/drawing/2014/main" id="{17F56A28-E1C6-104F-85D3-8AF89000DC77}"/>
              </a:ext>
            </a:extLst>
          </p:cNvPr>
          <p:cNvSpPr txBox="1">
            <a:spLocks/>
          </p:cNvSpPr>
          <p:nvPr/>
        </p:nvSpPr>
        <p:spPr>
          <a:xfrm>
            <a:off x="6950492" y="3658792"/>
            <a:ext cx="4965160" cy="931496"/>
          </a:xfrm>
          <a:prstGeom prst="rect">
            <a:avLst/>
          </a:prstGeom>
        </p:spPr>
        <p:txBody>
          <a:bodyPr vert="horz" lIns="63305" tIns="31652" rIns="63305" bIns="31652" rtlCol="0" anchor="b">
            <a:noAutofit/>
          </a:bodyPr>
          <a:lstStyle>
            <a:lvl1pPr algn="ctr" defTabSz="718170" rtl="0" eaLnBrk="1" latinLnBrk="0" hangingPunct="1">
              <a:lnSpc>
                <a:spcPct val="90000"/>
              </a:lnSpc>
              <a:spcBef>
                <a:spcPct val="0"/>
              </a:spcBef>
              <a:buNone/>
              <a:defRPr sz="4712" kern="1200">
                <a:solidFill>
                  <a:schemeClr val="tx1"/>
                </a:solidFill>
                <a:latin typeface="+mj-lt"/>
                <a:ea typeface="+mj-ea"/>
                <a:cs typeface="+mj-cs"/>
              </a:defRPr>
            </a:lvl1pPr>
          </a:lstStyle>
          <a:p>
            <a:r>
              <a:rPr lang="de-DE" sz="3200" b="1" dirty="0">
                <a:latin typeface="Bahnschrift" panose="020F0502020204030204" pitchFamily="34" charset="0"/>
                <a:cs typeface="Bahnschrift" panose="020F0502020204030204" pitchFamily="34" charset="0"/>
              </a:rPr>
              <a:t> Building a </a:t>
            </a:r>
            <a:r>
              <a:rPr lang="de-DE" sz="3200" b="1" dirty="0" err="1">
                <a:latin typeface="Bahnschrift" panose="020F0502020204030204" pitchFamily="34" charset="0"/>
                <a:cs typeface="Bahnschrift" panose="020F0502020204030204" pitchFamily="34" charset="0"/>
              </a:rPr>
              <a:t>Truly</a:t>
            </a:r>
            <a:r>
              <a:rPr lang="de-DE" sz="3200" b="1" dirty="0">
                <a:latin typeface="Bahnschrift" panose="020F0502020204030204" pitchFamily="34" charset="0"/>
                <a:cs typeface="Bahnschrift" panose="020F0502020204030204" pitchFamily="34" charset="0"/>
              </a:rPr>
              <a:t> Collaborative Organisation</a:t>
            </a:r>
          </a:p>
        </p:txBody>
      </p:sp>
      <p:sp>
        <p:nvSpPr>
          <p:cNvPr id="17" name="Subtitle 2">
            <a:extLst>
              <a:ext uri="{FF2B5EF4-FFF2-40B4-BE49-F238E27FC236}">
                <a16:creationId xmlns:a16="http://schemas.microsoft.com/office/drawing/2014/main" id="{524131A0-BE70-2047-8BE7-89538AF624D2}"/>
              </a:ext>
            </a:extLst>
          </p:cNvPr>
          <p:cNvSpPr txBox="1">
            <a:spLocks/>
          </p:cNvSpPr>
          <p:nvPr/>
        </p:nvSpPr>
        <p:spPr>
          <a:xfrm>
            <a:off x="7297968" y="4902572"/>
            <a:ext cx="4309831" cy="825697"/>
          </a:xfrm>
          <a:prstGeom prst="rect">
            <a:avLst/>
          </a:prstGeom>
        </p:spPr>
        <p:txBody>
          <a:bodyPr vert="horz" lIns="63305" tIns="31652" rIns="63305" bIns="31652" rtlCol="0">
            <a:normAutofit fontScale="85000" lnSpcReduction="10000"/>
          </a:bodyPr>
          <a:lstStyle>
            <a:lvl1pPr marL="0" indent="0" algn="ctr" defTabSz="718170" rtl="0" eaLnBrk="1" latinLnBrk="0" hangingPunct="1">
              <a:lnSpc>
                <a:spcPct val="90000"/>
              </a:lnSpc>
              <a:spcBef>
                <a:spcPts val="785"/>
              </a:spcBef>
              <a:buFont typeface="Arial" panose="020B0604020202020204" pitchFamily="34" charset="0"/>
              <a:buNone/>
              <a:defRPr sz="1885" kern="1200">
                <a:solidFill>
                  <a:schemeClr val="tx1"/>
                </a:solidFill>
                <a:latin typeface="+mn-lt"/>
                <a:ea typeface="+mn-ea"/>
                <a:cs typeface="+mn-cs"/>
              </a:defRPr>
            </a:lvl1pPr>
            <a:lvl2pPr marL="359085" indent="0" algn="ctr" defTabSz="718170" rtl="0" eaLnBrk="1" latinLnBrk="0" hangingPunct="1">
              <a:lnSpc>
                <a:spcPct val="90000"/>
              </a:lnSpc>
              <a:spcBef>
                <a:spcPts val="393"/>
              </a:spcBef>
              <a:buFont typeface="Arial" panose="020B0604020202020204" pitchFamily="34" charset="0"/>
              <a:buNone/>
              <a:defRPr sz="1571" kern="1200">
                <a:solidFill>
                  <a:schemeClr val="tx1"/>
                </a:solidFill>
                <a:latin typeface="+mn-lt"/>
                <a:ea typeface="+mn-ea"/>
                <a:cs typeface="+mn-cs"/>
              </a:defRPr>
            </a:lvl2pPr>
            <a:lvl3pPr marL="718170" indent="0" algn="ctr" defTabSz="718170" rtl="0" eaLnBrk="1" latinLnBrk="0" hangingPunct="1">
              <a:lnSpc>
                <a:spcPct val="90000"/>
              </a:lnSpc>
              <a:spcBef>
                <a:spcPts val="393"/>
              </a:spcBef>
              <a:buFont typeface="Arial" panose="020B0604020202020204" pitchFamily="34" charset="0"/>
              <a:buNone/>
              <a:defRPr sz="1414" kern="1200">
                <a:solidFill>
                  <a:schemeClr val="tx1"/>
                </a:solidFill>
                <a:latin typeface="+mn-lt"/>
                <a:ea typeface="+mn-ea"/>
                <a:cs typeface="+mn-cs"/>
              </a:defRPr>
            </a:lvl3pPr>
            <a:lvl4pPr marL="1077255"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4pPr>
            <a:lvl5pPr marL="1436340"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5pPr>
            <a:lvl6pPr marL="1795424"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6pPr>
            <a:lvl7pPr marL="2154509"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7pPr>
            <a:lvl8pPr marL="2513594"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8pPr>
            <a:lvl9pPr marL="2872679" indent="0" algn="ctr" defTabSz="718170" rtl="0" eaLnBrk="1" latinLnBrk="0" hangingPunct="1">
              <a:lnSpc>
                <a:spcPct val="90000"/>
              </a:lnSpc>
              <a:spcBef>
                <a:spcPts val="393"/>
              </a:spcBef>
              <a:buFont typeface="Arial" panose="020B0604020202020204" pitchFamily="34" charset="0"/>
              <a:buNone/>
              <a:defRPr sz="1257" kern="1200">
                <a:solidFill>
                  <a:schemeClr val="tx1"/>
                </a:solidFill>
                <a:latin typeface="+mn-lt"/>
                <a:ea typeface="+mn-ea"/>
                <a:cs typeface="+mn-cs"/>
              </a:defRPr>
            </a:lvl9pPr>
          </a:lstStyle>
          <a:p>
            <a:r>
              <a:rPr lang="en-GB" sz="2800" dirty="0">
                <a:latin typeface="Bahnschrift SemiCondensed" panose="020B0502040204020203" pitchFamily="34" charset="0"/>
              </a:rPr>
              <a:t>A Short Introduction to </a:t>
            </a:r>
            <a:r>
              <a:rPr lang="en-GB" sz="2800" dirty="0" err="1">
                <a:latin typeface="Bahnschrift SemiCondensed" panose="020B0502040204020203" pitchFamily="34" charset="0"/>
              </a:rPr>
              <a:t>PlanAdapt</a:t>
            </a:r>
            <a:endParaRPr lang="en-GB" sz="2800" dirty="0">
              <a:latin typeface="Bahnschrift SemiCondensed" panose="020B0502040204020203" pitchFamily="34" charset="0"/>
            </a:endParaRPr>
          </a:p>
          <a:p>
            <a:r>
              <a:rPr lang="en-GB" sz="1305" dirty="0">
                <a:latin typeface="Bahnschrift SemiCondensed" panose="020B0502040204020203" pitchFamily="34" charset="0"/>
              </a:rPr>
              <a:t> </a:t>
            </a:r>
            <a:endParaRPr lang="de-DE" sz="1305" dirty="0">
              <a:latin typeface="Bahnschrift SemiCondensed" panose="020B0502040204020203" pitchFamily="34" charset="0"/>
            </a:endParaRPr>
          </a:p>
        </p:txBody>
      </p:sp>
    </p:spTree>
    <p:extLst>
      <p:ext uri="{BB962C8B-B14F-4D97-AF65-F5344CB8AC3E}">
        <p14:creationId xmlns:p14="http://schemas.microsoft.com/office/powerpoint/2010/main" val="386333412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96F4ABC-8555-354D-A7C6-F70726D5C12C}"/>
              </a:ext>
            </a:extLst>
          </p:cNvPr>
          <p:cNvSpPr>
            <a:spLocks noGrp="1"/>
          </p:cNvSpPr>
          <p:nvPr>
            <p:ph type="title"/>
          </p:nvPr>
        </p:nvSpPr>
        <p:spPr/>
        <p:txBody>
          <a:bodyPr/>
          <a:lstStyle/>
          <a:p>
            <a:r>
              <a:rPr lang="en-GB" dirty="0">
                <a:latin typeface="Bahnschrift" panose="020B0502040204020203" pitchFamily="34" charset="0"/>
              </a:rPr>
              <a:t>Who We Work For</a:t>
            </a:r>
          </a:p>
        </p:txBody>
      </p:sp>
      <p:sp>
        <p:nvSpPr>
          <p:cNvPr id="3" name="Text Placeholder 2">
            <a:extLst>
              <a:ext uri="{FF2B5EF4-FFF2-40B4-BE49-F238E27FC236}">
                <a16:creationId xmlns:a16="http://schemas.microsoft.com/office/drawing/2014/main" id="{D3D54E4E-F470-F542-8DCD-B10956057091}"/>
              </a:ext>
            </a:extLst>
          </p:cNvPr>
          <p:cNvSpPr>
            <a:spLocks noGrp="1"/>
          </p:cNvSpPr>
          <p:nvPr>
            <p:ph type="body" idx="1"/>
          </p:nvPr>
        </p:nvSpPr>
        <p:spPr>
          <a:xfrm>
            <a:off x="300566" y="4979460"/>
            <a:ext cx="11590867" cy="4351338"/>
          </a:xfrm>
        </p:spPr>
        <p:txBody>
          <a:bodyPr/>
          <a:lstStyle/>
          <a:p>
            <a:pPr marL="114300" indent="0" algn="ctr">
              <a:buNone/>
            </a:pPr>
            <a:r>
              <a:rPr lang="en-GB" dirty="0">
                <a:latin typeface="Bahnschrift" panose="020B0502040204020203" pitchFamily="34" charset="0"/>
              </a:rPr>
              <a:t>People that struggle with the impacts of climate change and climate injustice, particularly in the Global South </a:t>
            </a:r>
          </a:p>
        </p:txBody>
      </p:sp>
      <p:pic>
        <p:nvPicPr>
          <p:cNvPr id="4098" name="Picture 2">
            <a:extLst>
              <a:ext uri="{FF2B5EF4-FFF2-40B4-BE49-F238E27FC236}">
                <a16:creationId xmlns:a16="http://schemas.microsoft.com/office/drawing/2014/main" id="{2D1E9306-83D2-9642-9BA1-A493B4636186}"/>
              </a:ext>
            </a:extLst>
          </p:cNvPr>
          <p:cNvPicPr>
            <a:picLocks noChangeAspect="1" noChangeArrowheads="1"/>
          </p:cNvPicPr>
          <p:nvPr/>
        </p:nvPicPr>
        <p:blipFill>
          <a:blip r:embed="rId3" cstate="email">
            <a:extLst>
              <a:ext uri="{BEBA8EAE-BF5A-486C-A8C5-ECC9F3942E4B}">
                <a14:imgProps xmlns:a14="http://schemas.microsoft.com/office/drawing/2010/main">
                  <a14:imgLayer r:embed="rId4">
                    <a14:imgEffect>
                      <a14:saturation sat="0"/>
                    </a14:imgEffect>
                  </a14:imgLayer>
                </a14:imgProps>
              </a:ext>
              <a:ext uri="{28A0092B-C50C-407E-A947-70E740481C1C}">
                <a14:useLocalDpi xmlns:a14="http://schemas.microsoft.com/office/drawing/2010/main"/>
              </a:ext>
            </a:extLst>
          </a:blip>
          <a:srcRect/>
          <a:stretch>
            <a:fillRect/>
          </a:stretch>
        </p:blipFill>
        <p:spPr bwMode="auto">
          <a:xfrm>
            <a:off x="-355594" y="2048932"/>
            <a:ext cx="3308704" cy="2481528"/>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a:extLst>
              <a:ext uri="{FF2B5EF4-FFF2-40B4-BE49-F238E27FC236}">
                <a16:creationId xmlns:a16="http://schemas.microsoft.com/office/drawing/2014/main" id="{FA67CD38-6418-FC44-879E-4337474EB389}"/>
              </a:ext>
            </a:extLst>
          </p:cNvPr>
          <p:cNvPicPr>
            <a:picLocks noChangeAspect="1" noChangeArrowheads="1"/>
          </p:cNvPicPr>
          <p:nvPr/>
        </p:nvPicPr>
        <p:blipFill>
          <a:blip r:embed="rId5" cstate="email">
            <a:extLst>
              <a:ext uri="{BEBA8EAE-BF5A-486C-A8C5-ECC9F3942E4B}">
                <a14:imgProps xmlns:a14="http://schemas.microsoft.com/office/drawing/2010/main">
                  <a14:imgLayer r:embed="rId6">
                    <a14:imgEffect>
                      <a14:saturation sat="0"/>
                    </a14:imgEffect>
                  </a14:imgLayer>
                </a14:imgProps>
              </a:ext>
              <a:ext uri="{28A0092B-C50C-407E-A947-70E740481C1C}">
                <a14:useLocalDpi xmlns:a14="http://schemas.microsoft.com/office/drawing/2010/main"/>
              </a:ext>
            </a:extLst>
          </a:blip>
          <a:srcRect/>
          <a:stretch>
            <a:fillRect/>
          </a:stretch>
        </p:blipFill>
        <p:spPr bwMode="auto">
          <a:xfrm>
            <a:off x="2915014" y="2048930"/>
            <a:ext cx="3308707" cy="2481530"/>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a:extLst>
              <a:ext uri="{FF2B5EF4-FFF2-40B4-BE49-F238E27FC236}">
                <a16:creationId xmlns:a16="http://schemas.microsoft.com/office/drawing/2014/main" id="{962925E9-B2A0-8440-A10B-7213FAFD7383}"/>
              </a:ext>
            </a:extLst>
          </p:cNvPr>
          <p:cNvPicPr>
            <a:picLocks noChangeAspect="1" noChangeArrowheads="1"/>
          </p:cNvPicPr>
          <p:nvPr/>
        </p:nvPicPr>
        <p:blipFill>
          <a:blip r:embed="rId7" cstate="email">
            <a:extLst>
              <a:ext uri="{BEBA8EAE-BF5A-486C-A8C5-ECC9F3942E4B}">
                <a14:imgProps xmlns:a14="http://schemas.microsoft.com/office/drawing/2010/main">
                  <a14:imgLayer r:embed="rId8">
                    <a14:imgEffect>
                      <a14:saturation sat="0"/>
                    </a14:imgEffect>
                  </a14:imgLayer>
                </a14:imgProps>
              </a:ext>
              <a:ext uri="{28A0092B-C50C-407E-A947-70E740481C1C}">
                <a14:useLocalDpi xmlns:a14="http://schemas.microsoft.com/office/drawing/2010/main"/>
              </a:ext>
            </a:extLst>
          </a:blip>
          <a:srcRect/>
          <a:stretch>
            <a:fillRect/>
          </a:stretch>
        </p:blipFill>
        <p:spPr bwMode="auto">
          <a:xfrm>
            <a:off x="5956304" y="2048931"/>
            <a:ext cx="3308704" cy="2481529"/>
          </a:xfrm>
          <a:prstGeom prst="rect">
            <a:avLst/>
          </a:prstGeom>
          <a:noFill/>
          <a:extLst>
            <a:ext uri="{909E8E84-426E-40DD-AFC4-6F175D3DCCD1}">
              <a14:hiddenFill xmlns:a14="http://schemas.microsoft.com/office/drawing/2010/main">
                <a:solidFill>
                  <a:srgbClr val="FFFFFF"/>
                </a:solidFill>
              </a14:hiddenFill>
            </a:ext>
          </a:extLst>
        </p:spPr>
      </p:pic>
      <p:pic>
        <p:nvPicPr>
          <p:cNvPr id="4104" name="Picture 8">
            <a:extLst>
              <a:ext uri="{FF2B5EF4-FFF2-40B4-BE49-F238E27FC236}">
                <a16:creationId xmlns:a16="http://schemas.microsoft.com/office/drawing/2014/main" id="{3ACC8CC5-C5D6-DD4C-ABF6-3975B97BB7B8}"/>
              </a:ext>
            </a:extLst>
          </p:cNvPr>
          <p:cNvPicPr>
            <a:picLocks noChangeAspect="1" noChangeArrowheads="1"/>
          </p:cNvPicPr>
          <p:nvPr/>
        </p:nvPicPr>
        <p:blipFill>
          <a:blip r:embed="rId9" cstate="email">
            <a:extLst>
              <a:ext uri="{BEBA8EAE-BF5A-486C-A8C5-ECC9F3942E4B}">
                <a14:imgProps xmlns:a14="http://schemas.microsoft.com/office/drawing/2010/main">
                  <a14:imgLayer r:embed="rId10">
                    <a14:imgEffect>
                      <a14:saturation sat="0"/>
                    </a14:imgEffect>
                  </a14:imgLayer>
                </a14:imgProps>
              </a:ext>
              <a:ext uri="{28A0092B-C50C-407E-A947-70E740481C1C}">
                <a14:useLocalDpi xmlns:a14="http://schemas.microsoft.com/office/drawing/2010/main"/>
              </a:ext>
            </a:extLst>
          </a:blip>
          <a:srcRect/>
          <a:stretch>
            <a:fillRect/>
          </a:stretch>
        </p:blipFill>
        <p:spPr bwMode="auto">
          <a:xfrm>
            <a:off x="8972197" y="2048929"/>
            <a:ext cx="3308702" cy="248152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0877542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F69FC527-C0D1-2643-AAA1-29ED4DF96C69}"/>
              </a:ext>
            </a:extLst>
          </p:cNvPr>
          <p:cNvSpPr txBox="1"/>
          <p:nvPr/>
        </p:nvSpPr>
        <p:spPr>
          <a:xfrm>
            <a:off x="351689" y="1881181"/>
            <a:ext cx="3446587" cy="1200329"/>
          </a:xfrm>
          <a:prstGeom prst="rect">
            <a:avLst/>
          </a:prstGeom>
          <a:noFill/>
        </p:spPr>
        <p:txBody>
          <a:bodyPr wrap="square" rtlCol="0">
            <a:spAutoFit/>
          </a:bodyPr>
          <a:lstStyle/>
          <a:p>
            <a:pPr algn="ctr"/>
            <a:r>
              <a:rPr lang="en-GB" sz="2400" dirty="0">
                <a:latin typeface="Bahnschrift" panose="020B0502040204020203" pitchFamily="34" charset="0"/>
              </a:rPr>
              <a:t>Walking the last mile of knowledge transfer and learning </a:t>
            </a:r>
          </a:p>
        </p:txBody>
      </p:sp>
      <p:pic>
        <p:nvPicPr>
          <p:cNvPr id="1028" name="Picture 4">
            <a:extLst>
              <a:ext uri="{FF2B5EF4-FFF2-40B4-BE49-F238E27FC236}">
                <a16:creationId xmlns:a16="http://schemas.microsoft.com/office/drawing/2014/main" id="{A4993F5B-0414-F74A-BAA4-AFCC435689DC}"/>
              </a:ext>
            </a:extLst>
          </p:cNvPr>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0" y="3416901"/>
            <a:ext cx="3163824" cy="2215662"/>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a:extLst>
              <a:ext uri="{FF2B5EF4-FFF2-40B4-BE49-F238E27FC236}">
                <a16:creationId xmlns:a16="http://schemas.microsoft.com/office/drawing/2014/main" id="{51108562-F2E4-F343-AA48-7FF3E4DA14D4}"/>
              </a:ext>
            </a:extLst>
          </p:cNvPr>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3088081" y="3399316"/>
            <a:ext cx="3007919" cy="2233246"/>
          </a:xfrm>
          <a:prstGeom prst="rect">
            <a:avLst/>
          </a:prstGeom>
          <a:noFill/>
          <a:extLst>
            <a:ext uri="{909E8E84-426E-40DD-AFC4-6F175D3DCCD1}">
              <a14:hiddenFill xmlns:a14="http://schemas.microsoft.com/office/drawing/2010/main">
                <a:solidFill>
                  <a:srgbClr val="FFFFFF"/>
                </a:solidFill>
              </a14:hiddenFill>
            </a:ext>
          </a:extLst>
        </p:spPr>
      </p:pic>
      <p:sp>
        <p:nvSpPr>
          <p:cNvPr id="8" name="Title 7">
            <a:extLst>
              <a:ext uri="{FF2B5EF4-FFF2-40B4-BE49-F238E27FC236}">
                <a16:creationId xmlns:a16="http://schemas.microsoft.com/office/drawing/2014/main" id="{161C1874-D654-5A46-AF6A-240DFC2F680E}"/>
              </a:ext>
            </a:extLst>
          </p:cNvPr>
          <p:cNvSpPr>
            <a:spLocks noGrp="1"/>
          </p:cNvSpPr>
          <p:nvPr>
            <p:ph type="title"/>
          </p:nvPr>
        </p:nvSpPr>
        <p:spPr/>
        <p:txBody>
          <a:bodyPr/>
          <a:lstStyle/>
          <a:p>
            <a:r>
              <a:rPr lang="en-GB" dirty="0">
                <a:latin typeface="Bahnschrift" panose="020B0502040204020203" pitchFamily="34" charset="0"/>
              </a:rPr>
              <a:t>What We Aim to Improve</a:t>
            </a:r>
          </a:p>
        </p:txBody>
      </p:sp>
      <p:sp>
        <p:nvSpPr>
          <p:cNvPr id="12" name="TextBox 11">
            <a:extLst>
              <a:ext uri="{FF2B5EF4-FFF2-40B4-BE49-F238E27FC236}">
                <a16:creationId xmlns:a16="http://schemas.microsoft.com/office/drawing/2014/main" id="{9405F9CA-7425-1243-92D6-7500291347EC}"/>
              </a:ext>
            </a:extLst>
          </p:cNvPr>
          <p:cNvSpPr txBox="1"/>
          <p:nvPr/>
        </p:nvSpPr>
        <p:spPr>
          <a:xfrm>
            <a:off x="4241631" y="1881180"/>
            <a:ext cx="3446587" cy="1200329"/>
          </a:xfrm>
          <a:prstGeom prst="rect">
            <a:avLst/>
          </a:prstGeom>
          <a:noFill/>
        </p:spPr>
        <p:txBody>
          <a:bodyPr wrap="square" rtlCol="0">
            <a:spAutoFit/>
          </a:bodyPr>
          <a:lstStyle/>
          <a:p>
            <a:pPr algn="ctr"/>
            <a:r>
              <a:rPr lang="en-GB" sz="2400" dirty="0">
                <a:latin typeface="Bahnschrift" panose="020B0502040204020203" pitchFamily="34" charset="0"/>
              </a:rPr>
              <a:t>Taking knowledge to places where it is most needed </a:t>
            </a:r>
          </a:p>
        </p:txBody>
      </p:sp>
      <p:pic>
        <p:nvPicPr>
          <p:cNvPr id="1032" name="Picture 8">
            <a:extLst>
              <a:ext uri="{FF2B5EF4-FFF2-40B4-BE49-F238E27FC236}">
                <a16:creationId xmlns:a16="http://schemas.microsoft.com/office/drawing/2014/main" id="{5A27A2F0-4F0A-514B-8DEF-90C233BE57DB}"/>
              </a:ext>
            </a:extLst>
          </p:cNvPr>
          <p:cNvPicPr>
            <a:picLocks noChangeAspect="1" noChangeArrowheads="1"/>
          </p:cNvPicPr>
          <p:nvPr/>
        </p:nvPicPr>
        <p:blipFill>
          <a:blip r:embed="rId5" cstate="email">
            <a:extLst>
              <a:ext uri="{28A0092B-C50C-407E-A947-70E740481C1C}">
                <a14:useLocalDpi xmlns:a14="http://schemas.microsoft.com/office/drawing/2010/main"/>
              </a:ext>
            </a:extLst>
          </a:blip>
          <a:srcRect/>
          <a:stretch>
            <a:fillRect/>
          </a:stretch>
        </p:blipFill>
        <p:spPr bwMode="auto">
          <a:xfrm>
            <a:off x="6096000" y="3394430"/>
            <a:ext cx="3097835" cy="2244116"/>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a:extLst>
              <a:ext uri="{FF2B5EF4-FFF2-40B4-BE49-F238E27FC236}">
                <a16:creationId xmlns:a16="http://schemas.microsoft.com/office/drawing/2014/main" id="{E81212A5-8B64-FD44-9F06-4D438117BF66}"/>
              </a:ext>
            </a:extLst>
          </p:cNvPr>
          <p:cNvPicPr>
            <a:picLocks noChangeAspect="1" noChangeArrowheads="1"/>
          </p:cNvPicPr>
          <p:nvPr/>
        </p:nvPicPr>
        <p:blipFill>
          <a:blip r:embed="rId6" cstate="email">
            <a:extLst>
              <a:ext uri="{28A0092B-C50C-407E-A947-70E740481C1C}">
                <a14:useLocalDpi xmlns:a14="http://schemas.microsoft.com/office/drawing/2010/main"/>
              </a:ext>
            </a:extLst>
          </a:blip>
          <a:srcRect/>
          <a:stretch>
            <a:fillRect/>
          </a:stretch>
        </p:blipFill>
        <p:spPr bwMode="auto">
          <a:xfrm>
            <a:off x="9193835" y="3394430"/>
            <a:ext cx="2992153" cy="2244115"/>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FE2068AE-205E-A842-B738-F19292BAB15F}"/>
              </a:ext>
            </a:extLst>
          </p:cNvPr>
          <p:cNvSpPr txBox="1"/>
          <p:nvPr/>
        </p:nvSpPr>
        <p:spPr>
          <a:xfrm>
            <a:off x="7973569" y="1881180"/>
            <a:ext cx="4024014" cy="1200329"/>
          </a:xfrm>
          <a:prstGeom prst="rect">
            <a:avLst/>
          </a:prstGeom>
          <a:noFill/>
        </p:spPr>
        <p:txBody>
          <a:bodyPr wrap="square" rtlCol="0">
            <a:spAutoFit/>
          </a:bodyPr>
          <a:lstStyle/>
          <a:p>
            <a:pPr algn="ctr"/>
            <a:r>
              <a:rPr lang="en-GB" sz="2400" dirty="0">
                <a:latin typeface="Bahnschrift" panose="020B0502040204020203" pitchFamily="34" charset="0"/>
              </a:rPr>
              <a:t>Helping to move adaptation knowledge beyond academic and expert circles</a:t>
            </a:r>
          </a:p>
        </p:txBody>
      </p:sp>
    </p:spTree>
    <p:extLst>
      <p:ext uri="{BB962C8B-B14F-4D97-AF65-F5344CB8AC3E}">
        <p14:creationId xmlns:p14="http://schemas.microsoft.com/office/powerpoint/2010/main" val="186082877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E7300C8-5137-C04A-9BF3-C86AEDA99D4B}"/>
              </a:ext>
            </a:extLst>
          </p:cNvPr>
          <p:cNvSpPr>
            <a:spLocks noGrp="1"/>
          </p:cNvSpPr>
          <p:nvPr>
            <p:ph type="title"/>
          </p:nvPr>
        </p:nvSpPr>
        <p:spPr>
          <a:xfrm>
            <a:off x="932688" y="681037"/>
            <a:ext cx="6019964" cy="758000"/>
          </a:xfrm>
        </p:spPr>
        <p:txBody>
          <a:bodyPr>
            <a:normAutofit fontScale="90000"/>
          </a:bodyPr>
          <a:lstStyle/>
          <a:p>
            <a:r>
              <a:rPr lang="en-GB" dirty="0">
                <a:latin typeface="Bahnschrift" panose="020B0502040204020203" pitchFamily="34" charset="0"/>
              </a:rPr>
              <a:t>Principles We Care About</a:t>
            </a:r>
          </a:p>
        </p:txBody>
      </p:sp>
      <p:sp>
        <p:nvSpPr>
          <p:cNvPr id="3" name="Text Placeholder 2">
            <a:extLst>
              <a:ext uri="{FF2B5EF4-FFF2-40B4-BE49-F238E27FC236}">
                <a16:creationId xmlns:a16="http://schemas.microsoft.com/office/drawing/2014/main" id="{BE1F7B63-618A-A841-A256-ADD03B0E840A}"/>
              </a:ext>
            </a:extLst>
          </p:cNvPr>
          <p:cNvSpPr>
            <a:spLocks noGrp="1"/>
          </p:cNvSpPr>
          <p:nvPr>
            <p:ph type="body" idx="1"/>
          </p:nvPr>
        </p:nvSpPr>
        <p:spPr>
          <a:xfrm>
            <a:off x="729110" y="1606284"/>
            <a:ext cx="5724078" cy="4351338"/>
          </a:xfrm>
        </p:spPr>
        <p:txBody>
          <a:bodyPr>
            <a:normAutofit fontScale="92500"/>
          </a:bodyPr>
          <a:lstStyle/>
          <a:p>
            <a:r>
              <a:rPr lang="en-GB" sz="3000" dirty="0">
                <a:latin typeface="Bahnschrift" panose="020B0502040204020203" pitchFamily="34" charset="0"/>
              </a:rPr>
              <a:t>Social inclusiveness / leaving no one behind</a:t>
            </a:r>
          </a:p>
          <a:p>
            <a:r>
              <a:rPr lang="en-GB" sz="3000" dirty="0">
                <a:latin typeface="Bahnschrift" panose="020B0502040204020203" pitchFamily="34" charset="0"/>
              </a:rPr>
              <a:t>Nature-based / ’using ecosystems better to adapt’</a:t>
            </a:r>
          </a:p>
          <a:p>
            <a:r>
              <a:rPr lang="en-GB" sz="3000" dirty="0">
                <a:latin typeface="Bahnschrift" panose="020B0502040204020203" pitchFamily="34" charset="0"/>
              </a:rPr>
              <a:t>Economically just outcomes</a:t>
            </a:r>
          </a:p>
          <a:p>
            <a:r>
              <a:rPr lang="en-GB" sz="3000" dirty="0">
                <a:latin typeface="Bahnschrift" panose="020B0502040204020203" pitchFamily="34" charset="0"/>
              </a:rPr>
              <a:t>Who participates, who decides, who benefits – ‘process matters’</a:t>
            </a:r>
          </a:p>
          <a:p>
            <a:r>
              <a:rPr lang="en-GB" sz="3000" dirty="0">
                <a:latin typeface="Bahnschrift" panose="020B0502040204020203" pitchFamily="34" charset="0"/>
              </a:rPr>
              <a:t>Who provides a service/ advice</a:t>
            </a:r>
          </a:p>
          <a:p>
            <a:endParaRPr lang="en-GB" dirty="0"/>
          </a:p>
        </p:txBody>
      </p:sp>
      <p:pic>
        <p:nvPicPr>
          <p:cNvPr id="1028" name="Picture 4" descr="Doughnut Economics">
            <a:extLst>
              <a:ext uri="{FF2B5EF4-FFF2-40B4-BE49-F238E27FC236}">
                <a16:creationId xmlns:a16="http://schemas.microsoft.com/office/drawing/2014/main" id="{4F1CCB26-17F4-0A42-BCBA-675AC2CFC287}"/>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952652" y="1216445"/>
            <a:ext cx="4751832" cy="47411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4955408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074" name="Picture 2" descr="Image">
            <a:extLst>
              <a:ext uri="{FF2B5EF4-FFF2-40B4-BE49-F238E27FC236}">
                <a16:creationId xmlns:a16="http://schemas.microsoft.com/office/drawing/2014/main" id="{F715CD5C-FB9B-0F4F-90B0-C97C99321128}"/>
              </a:ext>
            </a:extLst>
          </p:cNvPr>
          <p:cNvPicPr>
            <a:picLocks noChangeAspect="1" noChangeArrowheads="1"/>
          </p:cNvPicPr>
          <p:nvPr/>
        </p:nvPicPr>
        <p:blipFill rotWithShape="1">
          <a:blip r:embed="rId3" cstate="email">
            <a:extLst>
              <a:ext uri="{28A0092B-C50C-407E-A947-70E740481C1C}">
                <a14:useLocalDpi xmlns:a14="http://schemas.microsoft.com/office/drawing/2010/main"/>
              </a:ext>
            </a:extLst>
          </a:blip>
          <a:srcRect t="8064" b="4403"/>
          <a:stretch/>
        </p:blipFill>
        <p:spPr bwMode="auto">
          <a:xfrm>
            <a:off x="0" y="981642"/>
            <a:ext cx="12192000" cy="5106717"/>
          </a:xfrm>
          <a:prstGeom prst="rect">
            <a:avLst/>
          </a:prstGeom>
          <a:noFill/>
          <a:extLst>
            <a:ext uri="{909E8E84-426E-40DD-AFC4-6F175D3DCCD1}">
              <a14:hiddenFill xmlns:a14="http://schemas.microsoft.com/office/drawing/2010/main">
                <a:solidFill>
                  <a:srgbClr val="FFFFFF"/>
                </a:solidFill>
              </a14:hiddenFill>
            </a:ext>
          </a:extLst>
        </p:spPr>
      </p:pic>
      <p:sp>
        <p:nvSpPr>
          <p:cNvPr id="2" name="Triangle 1">
            <a:extLst>
              <a:ext uri="{FF2B5EF4-FFF2-40B4-BE49-F238E27FC236}">
                <a16:creationId xmlns:a16="http://schemas.microsoft.com/office/drawing/2014/main" id="{DBE30F96-42E8-BE4B-AB12-E26DF39099A9}"/>
              </a:ext>
            </a:extLst>
          </p:cNvPr>
          <p:cNvSpPr/>
          <p:nvPr/>
        </p:nvSpPr>
        <p:spPr>
          <a:xfrm>
            <a:off x="6248805" y="2307883"/>
            <a:ext cx="4747017" cy="3598491"/>
          </a:xfrm>
          <a:prstGeom prst="triangle">
            <a:avLst>
              <a:gd name="adj" fmla="val 49644"/>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4" name="Picture 13" descr="Shape&#10;&#10;Description automatically generated">
            <a:extLst>
              <a:ext uri="{FF2B5EF4-FFF2-40B4-BE49-F238E27FC236}">
                <a16:creationId xmlns:a16="http://schemas.microsoft.com/office/drawing/2014/main" id="{999B9B23-05FA-D747-9979-2C7A85FE5B1E}"/>
              </a:ext>
            </a:extLst>
          </p:cNvPr>
          <p:cNvPicPr>
            <a:picLocks noChangeAspect="1"/>
          </p:cNvPicPr>
          <p:nvPr/>
        </p:nvPicPr>
        <p:blipFill rotWithShape="1">
          <a:blip r:embed="rId4"/>
          <a:srcRect t="-1" b="29299"/>
          <a:stretch/>
        </p:blipFill>
        <p:spPr>
          <a:xfrm>
            <a:off x="6200426" y="2277708"/>
            <a:ext cx="4800525" cy="2592000"/>
          </a:xfrm>
          <a:prstGeom prst="rect">
            <a:avLst/>
          </a:prstGeom>
        </p:spPr>
      </p:pic>
      <p:pic>
        <p:nvPicPr>
          <p:cNvPr id="8" name="Picture 7" descr="Shape&#10;&#10;Description automatically generated">
            <a:extLst>
              <a:ext uri="{FF2B5EF4-FFF2-40B4-BE49-F238E27FC236}">
                <a16:creationId xmlns:a16="http://schemas.microsoft.com/office/drawing/2014/main" id="{0BC0FB7A-7163-4C41-A4A6-59BC1BF8F2D3}"/>
              </a:ext>
            </a:extLst>
          </p:cNvPr>
          <p:cNvPicPr>
            <a:picLocks noChangeAspect="1"/>
          </p:cNvPicPr>
          <p:nvPr/>
        </p:nvPicPr>
        <p:blipFill rotWithShape="1">
          <a:blip r:embed="rId5"/>
          <a:srcRect b="60249"/>
          <a:stretch/>
        </p:blipFill>
        <p:spPr>
          <a:xfrm>
            <a:off x="6222262" y="2271028"/>
            <a:ext cx="4749800" cy="1433756"/>
          </a:xfrm>
          <a:prstGeom prst="rect">
            <a:avLst/>
          </a:prstGeom>
        </p:spPr>
      </p:pic>
      <p:grpSp>
        <p:nvGrpSpPr>
          <p:cNvPr id="11" name="Group 10">
            <a:extLst>
              <a:ext uri="{FF2B5EF4-FFF2-40B4-BE49-F238E27FC236}">
                <a16:creationId xmlns:a16="http://schemas.microsoft.com/office/drawing/2014/main" id="{652691BB-2370-164E-B7E5-5B438002687D}"/>
              </a:ext>
            </a:extLst>
          </p:cNvPr>
          <p:cNvGrpSpPr/>
          <p:nvPr/>
        </p:nvGrpSpPr>
        <p:grpSpPr>
          <a:xfrm>
            <a:off x="1187999" y="2323811"/>
            <a:ext cx="4816800" cy="3599468"/>
            <a:chOff x="1187999" y="2323811"/>
            <a:chExt cx="4816800" cy="3599468"/>
          </a:xfrm>
        </p:grpSpPr>
        <p:sp>
          <p:nvSpPr>
            <p:cNvPr id="31" name="Triangle 30">
              <a:extLst>
                <a:ext uri="{FF2B5EF4-FFF2-40B4-BE49-F238E27FC236}">
                  <a16:creationId xmlns:a16="http://schemas.microsoft.com/office/drawing/2014/main" id="{5F4C4759-F3E8-6E42-9A6A-3C785C44B550}"/>
                </a:ext>
              </a:extLst>
            </p:cNvPr>
            <p:cNvSpPr/>
            <p:nvPr/>
          </p:nvSpPr>
          <p:spPr>
            <a:xfrm rot="10800000">
              <a:off x="1226138" y="2323811"/>
              <a:ext cx="4710623" cy="3594185"/>
            </a:xfrm>
            <a:prstGeom prst="triangle">
              <a:avLst>
                <a:gd name="adj" fmla="val 49999"/>
              </a:avLst>
            </a:prstGeom>
            <a:solidFill>
              <a:srgbClr val="208B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7" name="Picture 6" descr="Shape&#10;&#10;Description automatically generated">
              <a:extLst>
                <a:ext uri="{FF2B5EF4-FFF2-40B4-BE49-F238E27FC236}">
                  <a16:creationId xmlns:a16="http://schemas.microsoft.com/office/drawing/2014/main" id="{2E72D592-8BAC-0E40-9839-7CAA3D77F4BF}"/>
                </a:ext>
              </a:extLst>
            </p:cNvPr>
            <p:cNvPicPr>
              <a:picLocks/>
            </p:cNvPicPr>
            <p:nvPr/>
          </p:nvPicPr>
          <p:blipFill rotWithShape="1">
            <a:blip r:embed="rId6"/>
            <a:srcRect t="62082"/>
            <a:stretch/>
          </p:blipFill>
          <p:spPr>
            <a:xfrm>
              <a:off x="1187999" y="4537279"/>
              <a:ext cx="4816800" cy="1386000"/>
            </a:xfrm>
            <a:prstGeom prst="rect">
              <a:avLst/>
            </a:prstGeom>
          </p:spPr>
        </p:pic>
        <p:pic>
          <p:nvPicPr>
            <p:cNvPr id="10" name="Picture 9" descr="Shape&#10;&#10;Description automatically generated">
              <a:extLst>
                <a:ext uri="{FF2B5EF4-FFF2-40B4-BE49-F238E27FC236}">
                  <a16:creationId xmlns:a16="http://schemas.microsoft.com/office/drawing/2014/main" id="{8557578E-1571-6040-B323-974C41F6DD8F}"/>
                </a:ext>
              </a:extLst>
            </p:cNvPr>
            <p:cNvPicPr>
              <a:picLocks/>
            </p:cNvPicPr>
            <p:nvPr/>
          </p:nvPicPr>
          <p:blipFill rotWithShape="1">
            <a:blip r:embed="rId7"/>
            <a:srcRect t="28554" b="37942"/>
            <a:stretch/>
          </p:blipFill>
          <p:spPr>
            <a:xfrm>
              <a:off x="1216799" y="3341627"/>
              <a:ext cx="4744800" cy="1231200"/>
            </a:xfrm>
            <a:prstGeom prst="rect">
              <a:avLst/>
            </a:prstGeom>
          </p:spPr>
        </p:pic>
      </p:grpSp>
      <p:sp>
        <p:nvSpPr>
          <p:cNvPr id="5" name="Title 1">
            <a:extLst>
              <a:ext uri="{FF2B5EF4-FFF2-40B4-BE49-F238E27FC236}">
                <a16:creationId xmlns:a16="http://schemas.microsoft.com/office/drawing/2014/main" id="{25DEA609-7A57-F64A-AFE4-10FFE864F3AD}"/>
              </a:ext>
            </a:extLst>
          </p:cNvPr>
          <p:cNvSpPr>
            <a:spLocks noGrp="1"/>
          </p:cNvSpPr>
          <p:nvPr>
            <p:ph type="title"/>
          </p:nvPr>
        </p:nvSpPr>
        <p:spPr>
          <a:xfrm>
            <a:off x="838200" y="-131832"/>
            <a:ext cx="10515600" cy="1325563"/>
          </a:xfrm>
        </p:spPr>
        <p:txBody>
          <a:bodyPr>
            <a:normAutofit/>
          </a:bodyPr>
          <a:lstStyle/>
          <a:p>
            <a:r>
              <a:rPr lang="en-GB" sz="3600" dirty="0">
                <a:latin typeface="Bahnschrift" panose="020B0502040204020203" pitchFamily="34" charset="0"/>
              </a:rPr>
              <a:t>‘How’ We Build PlanAdapt Matters to Us </a:t>
            </a:r>
          </a:p>
        </p:txBody>
      </p:sp>
      <p:sp>
        <p:nvSpPr>
          <p:cNvPr id="3" name="Text Placeholder 2">
            <a:extLst>
              <a:ext uri="{FF2B5EF4-FFF2-40B4-BE49-F238E27FC236}">
                <a16:creationId xmlns:a16="http://schemas.microsoft.com/office/drawing/2014/main" id="{35ED3790-A4BC-7046-959D-50CD5252A89B}"/>
              </a:ext>
            </a:extLst>
          </p:cNvPr>
          <p:cNvSpPr>
            <a:spLocks noGrp="1"/>
          </p:cNvSpPr>
          <p:nvPr>
            <p:ph type="body" idx="1"/>
          </p:nvPr>
        </p:nvSpPr>
        <p:spPr>
          <a:xfrm>
            <a:off x="555625" y="6088359"/>
            <a:ext cx="11172825" cy="833438"/>
          </a:xfrm>
          <a:noFill/>
        </p:spPr>
        <p:txBody>
          <a:bodyPr>
            <a:normAutofit fontScale="92500"/>
          </a:bodyPr>
          <a:lstStyle/>
          <a:p>
            <a:pPr marL="114300" indent="0">
              <a:buNone/>
            </a:pPr>
            <a:r>
              <a:rPr lang="en-GB" dirty="0">
                <a:latin typeface="Bahnschrift" panose="020B0502040204020203" pitchFamily="34" charset="0"/>
              </a:rPr>
              <a:t>We borrow principles from: holacracy, sociocracy 3.0, steward ownership</a:t>
            </a:r>
          </a:p>
        </p:txBody>
      </p:sp>
      <p:pic>
        <p:nvPicPr>
          <p:cNvPr id="12" name="Picture 11" descr="A close up of a sign&#10;&#10;Description automatically generated">
            <a:extLst>
              <a:ext uri="{FF2B5EF4-FFF2-40B4-BE49-F238E27FC236}">
                <a16:creationId xmlns:a16="http://schemas.microsoft.com/office/drawing/2014/main" id="{20BA2782-DD6C-EF4B-833A-5879096DC4E8}"/>
              </a:ext>
            </a:extLst>
          </p:cNvPr>
          <p:cNvPicPr>
            <a:picLocks noChangeAspect="1"/>
          </p:cNvPicPr>
          <p:nvPr/>
        </p:nvPicPr>
        <p:blipFill>
          <a:blip r:embed="rId8" cstate="email">
            <a:extLst>
              <a:ext uri="{28A0092B-C50C-407E-A947-70E740481C1C}">
                <a14:useLocalDpi xmlns:a14="http://schemas.microsoft.com/office/drawing/2010/main"/>
              </a:ext>
            </a:extLst>
          </a:blip>
          <a:stretch>
            <a:fillRect/>
          </a:stretch>
        </p:blipFill>
        <p:spPr>
          <a:xfrm>
            <a:off x="9937118" y="136525"/>
            <a:ext cx="2093188" cy="576761"/>
          </a:xfrm>
          <a:prstGeom prst="rect">
            <a:avLst/>
          </a:prstGeom>
        </p:spPr>
      </p:pic>
      <p:cxnSp>
        <p:nvCxnSpPr>
          <p:cNvPr id="6" name="Straight Connector 5">
            <a:extLst>
              <a:ext uri="{FF2B5EF4-FFF2-40B4-BE49-F238E27FC236}">
                <a16:creationId xmlns:a16="http://schemas.microsoft.com/office/drawing/2014/main" id="{7C114CD3-4B75-584F-B269-79AA81AD73BD}"/>
              </a:ext>
            </a:extLst>
          </p:cNvPr>
          <p:cNvCxnSpPr/>
          <p:nvPr/>
        </p:nvCxnSpPr>
        <p:spPr>
          <a:xfrm>
            <a:off x="7293320" y="3653662"/>
            <a:ext cx="225720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61E853A6-2735-C44B-8E28-9EE0D80D94AF}"/>
              </a:ext>
            </a:extLst>
          </p:cNvPr>
          <p:cNvCxnSpPr/>
          <p:nvPr/>
        </p:nvCxnSpPr>
        <p:spPr>
          <a:xfrm>
            <a:off x="6663092" y="4876146"/>
            <a:ext cx="369570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957BA427-868F-6249-9D76-A2606A68C679}"/>
              </a:ext>
            </a:extLst>
          </p:cNvPr>
          <p:cNvCxnSpPr>
            <a:cxnSpLocks/>
          </p:cNvCxnSpPr>
          <p:nvPr/>
        </p:nvCxnSpPr>
        <p:spPr>
          <a:xfrm>
            <a:off x="6076105" y="4887334"/>
            <a:ext cx="4401874"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sp>
        <p:nvSpPr>
          <p:cNvPr id="40" name="TextBox 39">
            <a:extLst>
              <a:ext uri="{FF2B5EF4-FFF2-40B4-BE49-F238E27FC236}">
                <a16:creationId xmlns:a16="http://schemas.microsoft.com/office/drawing/2014/main" id="{1C031327-9DF4-1E41-9BB8-CD0AB1E1D3B4}"/>
              </a:ext>
            </a:extLst>
          </p:cNvPr>
          <p:cNvSpPr txBox="1"/>
          <p:nvPr/>
        </p:nvSpPr>
        <p:spPr>
          <a:xfrm>
            <a:off x="9147144" y="5275095"/>
            <a:ext cx="1292773" cy="292388"/>
          </a:xfrm>
          <a:prstGeom prst="rect">
            <a:avLst/>
          </a:prstGeom>
          <a:noFill/>
        </p:spPr>
        <p:txBody>
          <a:bodyPr wrap="square" rtlCol="0">
            <a:spAutoFit/>
          </a:bodyPr>
          <a:lstStyle/>
          <a:p>
            <a:pPr algn="ctr"/>
            <a:r>
              <a:rPr lang="en-GB" sz="1300" dirty="0">
                <a:solidFill>
                  <a:schemeClr val="bg1"/>
                </a:solidFill>
              </a:rPr>
              <a:t>engagement</a:t>
            </a:r>
          </a:p>
        </p:txBody>
      </p:sp>
      <p:sp>
        <p:nvSpPr>
          <p:cNvPr id="41" name="TextBox 40">
            <a:extLst>
              <a:ext uri="{FF2B5EF4-FFF2-40B4-BE49-F238E27FC236}">
                <a16:creationId xmlns:a16="http://schemas.microsoft.com/office/drawing/2014/main" id="{1F8C36DE-2BF1-4A40-BF26-DBBF43CA79CE}"/>
              </a:ext>
            </a:extLst>
          </p:cNvPr>
          <p:cNvSpPr txBox="1"/>
          <p:nvPr/>
        </p:nvSpPr>
        <p:spPr>
          <a:xfrm>
            <a:off x="6887405" y="5175241"/>
            <a:ext cx="1292773" cy="492443"/>
          </a:xfrm>
          <a:prstGeom prst="rect">
            <a:avLst/>
          </a:prstGeom>
          <a:noFill/>
        </p:spPr>
        <p:txBody>
          <a:bodyPr wrap="square" rtlCol="0">
            <a:spAutoFit/>
          </a:bodyPr>
          <a:lstStyle/>
          <a:p>
            <a:pPr algn="ctr"/>
            <a:r>
              <a:rPr lang="en-GB" sz="1300">
                <a:solidFill>
                  <a:schemeClr val="bg1"/>
                </a:solidFill>
              </a:rPr>
              <a:t>purpose and passion</a:t>
            </a:r>
          </a:p>
        </p:txBody>
      </p:sp>
      <p:cxnSp>
        <p:nvCxnSpPr>
          <p:cNvPr id="45" name="Straight Connector 44">
            <a:extLst>
              <a:ext uri="{FF2B5EF4-FFF2-40B4-BE49-F238E27FC236}">
                <a16:creationId xmlns:a16="http://schemas.microsoft.com/office/drawing/2014/main" id="{047061AD-ECEE-F44D-A568-2395D7CD4853}"/>
              </a:ext>
            </a:extLst>
          </p:cNvPr>
          <p:cNvCxnSpPr/>
          <p:nvPr/>
        </p:nvCxnSpPr>
        <p:spPr>
          <a:xfrm rot="10800000">
            <a:off x="2525858" y="4597378"/>
            <a:ext cx="225720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8DF922FA-192F-F84C-8651-DEBE59185B3E}"/>
              </a:ext>
            </a:extLst>
          </p:cNvPr>
          <p:cNvCxnSpPr/>
          <p:nvPr/>
        </p:nvCxnSpPr>
        <p:spPr>
          <a:xfrm rot="10800000">
            <a:off x="1812182" y="3359128"/>
            <a:ext cx="3695700" cy="0"/>
          </a:xfrm>
          <a:prstGeom prst="line">
            <a:avLst/>
          </a:prstGeom>
          <a:ln w="76200">
            <a:solidFill>
              <a:schemeClr val="bg1"/>
            </a:solidFill>
          </a:ln>
        </p:spPr>
        <p:style>
          <a:lnRef idx="1">
            <a:schemeClr val="accent1"/>
          </a:lnRef>
          <a:fillRef idx="0">
            <a:schemeClr val="accent1"/>
          </a:fillRef>
          <a:effectRef idx="0">
            <a:schemeClr val="accent1"/>
          </a:effectRef>
          <a:fontRef idx="minor">
            <a:schemeClr val="tx1"/>
          </a:fontRef>
        </p:style>
      </p:cxnSp>
      <p:sp>
        <p:nvSpPr>
          <p:cNvPr id="51" name="TextBox 50">
            <a:extLst>
              <a:ext uri="{FF2B5EF4-FFF2-40B4-BE49-F238E27FC236}">
                <a16:creationId xmlns:a16="http://schemas.microsoft.com/office/drawing/2014/main" id="{34E37E9C-4E92-9A4E-AD35-480488F5F14F}"/>
              </a:ext>
            </a:extLst>
          </p:cNvPr>
          <p:cNvSpPr txBox="1"/>
          <p:nvPr/>
        </p:nvSpPr>
        <p:spPr>
          <a:xfrm>
            <a:off x="1987912" y="2586497"/>
            <a:ext cx="1292773" cy="492443"/>
          </a:xfrm>
          <a:prstGeom prst="rect">
            <a:avLst/>
          </a:prstGeom>
          <a:noFill/>
        </p:spPr>
        <p:txBody>
          <a:bodyPr wrap="square" rtlCol="0">
            <a:spAutoFit/>
          </a:bodyPr>
          <a:lstStyle/>
          <a:p>
            <a:pPr algn="ctr"/>
            <a:r>
              <a:rPr lang="en-GB" sz="1300">
                <a:solidFill>
                  <a:schemeClr val="bg1"/>
                </a:solidFill>
              </a:rPr>
              <a:t>command and control</a:t>
            </a:r>
          </a:p>
        </p:txBody>
      </p:sp>
      <p:sp>
        <p:nvSpPr>
          <p:cNvPr id="52" name="TextBox 51">
            <a:extLst>
              <a:ext uri="{FF2B5EF4-FFF2-40B4-BE49-F238E27FC236}">
                <a16:creationId xmlns:a16="http://schemas.microsoft.com/office/drawing/2014/main" id="{F07B9077-9EFF-0949-9550-5F046868243A}"/>
              </a:ext>
            </a:extLst>
          </p:cNvPr>
          <p:cNvSpPr txBox="1"/>
          <p:nvPr/>
        </p:nvSpPr>
        <p:spPr>
          <a:xfrm>
            <a:off x="3795701" y="2590677"/>
            <a:ext cx="1224135" cy="492443"/>
          </a:xfrm>
          <a:prstGeom prst="rect">
            <a:avLst/>
          </a:prstGeom>
          <a:noFill/>
        </p:spPr>
        <p:txBody>
          <a:bodyPr wrap="square" rtlCol="0">
            <a:spAutoFit/>
          </a:bodyPr>
          <a:lstStyle/>
          <a:p>
            <a:pPr algn="ctr"/>
            <a:r>
              <a:rPr lang="en-GB" sz="1300">
                <a:solidFill>
                  <a:schemeClr val="bg1"/>
                </a:solidFill>
              </a:rPr>
              <a:t>central planning</a:t>
            </a:r>
          </a:p>
        </p:txBody>
      </p:sp>
      <p:sp>
        <p:nvSpPr>
          <p:cNvPr id="53" name="TextBox 52">
            <a:extLst>
              <a:ext uri="{FF2B5EF4-FFF2-40B4-BE49-F238E27FC236}">
                <a16:creationId xmlns:a16="http://schemas.microsoft.com/office/drawing/2014/main" id="{BA075122-4B00-5F4B-A9E5-E64CB244F2D5}"/>
              </a:ext>
            </a:extLst>
          </p:cNvPr>
          <p:cNvSpPr txBox="1"/>
          <p:nvPr/>
        </p:nvSpPr>
        <p:spPr>
          <a:xfrm>
            <a:off x="2403073" y="3704784"/>
            <a:ext cx="1018037" cy="492443"/>
          </a:xfrm>
          <a:prstGeom prst="rect">
            <a:avLst/>
          </a:prstGeom>
          <a:noFill/>
        </p:spPr>
        <p:txBody>
          <a:bodyPr wrap="square" rtlCol="0">
            <a:spAutoFit/>
          </a:bodyPr>
          <a:lstStyle/>
          <a:p>
            <a:pPr algn="ctr"/>
            <a:r>
              <a:rPr lang="en-GB" sz="1300">
                <a:solidFill>
                  <a:schemeClr val="bg1"/>
                </a:solidFill>
              </a:rPr>
              <a:t>title and rank</a:t>
            </a:r>
          </a:p>
        </p:txBody>
      </p:sp>
      <p:sp>
        <p:nvSpPr>
          <p:cNvPr id="54" name="TextBox 53">
            <a:extLst>
              <a:ext uri="{FF2B5EF4-FFF2-40B4-BE49-F238E27FC236}">
                <a16:creationId xmlns:a16="http://schemas.microsoft.com/office/drawing/2014/main" id="{4F3FC105-5AFC-CE40-B8BA-0AA1080BEFA1}"/>
              </a:ext>
            </a:extLst>
          </p:cNvPr>
          <p:cNvSpPr txBox="1"/>
          <p:nvPr/>
        </p:nvSpPr>
        <p:spPr>
          <a:xfrm>
            <a:off x="3690598" y="3794123"/>
            <a:ext cx="1018037" cy="292388"/>
          </a:xfrm>
          <a:prstGeom prst="rect">
            <a:avLst/>
          </a:prstGeom>
          <a:noFill/>
        </p:spPr>
        <p:txBody>
          <a:bodyPr wrap="square" rtlCol="0">
            <a:spAutoFit/>
          </a:bodyPr>
          <a:lstStyle/>
          <a:p>
            <a:pPr algn="ctr"/>
            <a:r>
              <a:rPr lang="en-GB" sz="1300">
                <a:solidFill>
                  <a:schemeClr val="bg1"/>
                </a:solidFill>
              </a:rPr>
              <a:t>hierarchy</a:t>
            </a:r>
          </a:p>
        </p:txBody>
      </p:sp>
      <p:sp>
        <p:nvSpPr>
          <p:cNvPr id="55" name="TextBox 54">
            <a:extLst>
              <a:ext uri="{FF2B5EF4-FFF2-40B4-BE49-F238E27FC236}">
                <a16:creationId xmlns:a16="http://schemas.microsoft.com/office/drawing/2014/main" id="{C509A885-BF62-9B43-A977-61C9026BF23B}"/>
              </a:ext>
            </a:extLst>
          </p:cNvPr>
          <p:cNvSpPr txBox="1"/>
          <p:nvPr/>
        </p:nvSpPr>
        <p:spPr>
          <a:xfrm>
            <a:off x="3071218" y="4830710"/>
            <a:ext cx="1018037" cy="492443"/>
          </a:xfrm>
          <a:prstGeom prst="rect">
            <a:avLst/>
          </a:prstGeom>
          <a:noFill/>
        </p:spPr>
        <p:txBody>
          <a:bodyPr wrap="square" rtlCol="0">
            <a:spAutoFit/>
          </a:bodyPr>
          <a:lstStyle/>
          <a:p>
            <a:pPr algn="ctr"/>
            <a:r>
              <a:rPr lang="en-GB" sz="1300">
                <a:solidFill>
                  <a:schemeClr val="bg1"/>
                </a:solidFill>
              </a:rPr>
              <a:t>promotion and pay</a:t>
            </a:r>
          </a:p>
        </p:txBody>
      </p:sp>
      <p:sp>
        <p:nvSpPr>
          <p:cNvPr id="38" name="TextBox 37">
            <a:extLst>
              <a:ext uri="{FF2B5EF4-FFF2-40B4-BE49-F238E27FC236}">
                <a16:creationId xmlns:a16="http://schemas.microsoft.com/office/drawing/2014/main" id="{107D2AED-1E87-314B-9B7D-F0E8976FDB26}"/>
              </a:ext>
            </a:extLst>
          </p:cNvPr>
          <p:cNvSpPr txBox="1"/>
          <p:nvPr/>
        </p:nvSpPr>
        <p:spPr>
          <a:xfrm>
            <a:off x="7381399" y="4210359"/>
            <a:ext cx="1292773" cy="292388"/>
          </a:xfrm>
          <a:prstGeom prst="rect">
            <a:avLst/>
          </a:prstGeom>
          <a:noFill/>
        </p:spPr>
        <p:txBody>
          <a:bodyPr wrap="square" rtlCol="0">
            <a:spAutoFit/>
          </a:bodyPr>
          <a:lstStyle/>
          <a:p>
            <a:pPr algn="ctr"/>
            <a:r>
              <a:rPr lang="en-GB" sz="1300" dirty="0">
                <a:solidFill>
                  <a:schemeClr val="bg1"/>
                </a:solidFill>
              </a:rPr>
              <a:t>meritocracy</a:t>
            </a:r>
          </a:p>
        </p:txBody>
      </p:sp>
      <p:sp>
        <p:nvSpPr>
          <p:cNvPr id="39" name="TextBox 38">
            <a:extLst>
              <a:ext uri="{FF2B5EF4-FFF2-40B4-BE49-F238E27FC236}">
                <a16:creationId xmlns:a16="http://schemas.microsoft.com/office/drawing/2014/main" id="{977AF046-9EDB-FA41-BDAF-1BDAD5C452B6}"/>
              </a:ext>
            </a:extLst>
          </p:cNvPr>
          <p:cNvSpPr txBox="1"/>
          <p:nvPr/>
        </p:nvSpPr>
        <p:spPr>
          <a:xfrm>
            <a:off x="8731982" y="4094740"/>
            <a:ext cx="1039258" cy="492443"/>
          </a:xfrm>
          <a:prstGeom prst="rect">
            <a:avLst/>
          </a:prstGeom>
          <a:noFill/>
        </p:spPr>
        <p:txBody>
          <a:bodyPr wrap="square" rtlCol="0">
            <a:spAutoFit/>
          </a:bodyPr>
          <a:lstStyle/>
          <a:p>
            <a:pPr algn="ctr"/>
            <a:r>
              <a:rPr lang="en-GB" sz="1300" dirty="0">
                <a:solidFill>
                  <a:schemeClr val="bg1"/>
                </a:solidFill>
              </a:rPr>
              <a:t>let the spark fly</a:t>
            </a:r>
          </a:p>
        </p:txBody>
      </p:sp>
      <p:sp>
        <p:nvSpPr>
          <p:cNvPr id="36" name="TextBox 35">
            <a:extLst>
              <a:ext uri="{FF2B5EF4-FFF2-40B4-BE49-F238E27FC236}">
                <a16:creationId xmlns:a16="http://schemas.microsoft.com/office/drawing/2014/main" id="{0545B7D0-19E6-6743-AD70-3779108724EE}"/>
              </a:ext>
            </a:extLst>
          </p:cNvPr>
          <p:cNvSpPr txBox="1"/>
          <p:nvPr/>
        </p:nvSpPr>
        <p:spPr>
          <a:xfrm>
            <a:off x="7882759" y="2885088"/>
            <a:ext cx="1418895" cy="692497"/>
          </a:xfrm>
          <a:prstGeom prst="rect">
            <a:avLst/>
          </a:prstGeom>
          <a:noFill/>
        </p:spPr>
        <p:txBody>
          <a:bodyPr wrap="square" rtlCol="0">
            <a:spAutoFit/>
          </a:bodyPr>
          <a:lstStyle/>
          <a:p>
            <a:pPr algn="ctr"/>
            <a:r>
              <a:rPr lang="en-GB" sz="1300" dirty="0">
                <a:solidFill>
                  <a:schemeClr val="bg1"/>
                </a:solidFill>
              </a:rPr>
              <a:t>catalysing inclusive decision-making</a:t>
            </a:r>
          </a:p>
        </p:txBody>
      </p:sp>
    </p:spTree>
    <p:extLst>
      <p:ext uri="{BB962C8B-B14F-4D97-AF65-F5344CB8AC3E}">
        <p14:creationId xmlns:p14="http://schemas.microsoft.com/office/powerpoint/2010/main" val="11965663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DEC10E-7D36-2C48-9FF7-A02A7E382BAE}"/>
              </a:ext>
            </a:extLst>
          </p:cNvPr>
          <p:cNvSpPr>
            <a:spLocks noGrp="1"/>
          </p:cNvSpPr>
          <p:nvPr>
            <p:ph type="title"/>
          </p:nvPr>
        </p:nvSpPr>
        <p:spPr>
          <a:xfrm>
            <a:off x="365124" y="499688"/>
            <a:ext cx="3588327" cy="1325563"/>
          </a:xfrm>
        </p:spPr>
        <p:txBody>
          <a:bodyPr>
            <a:noAutofit/>
          </a:bodyPr>
          <a:lstStyle/>
          <a:p>
            <a:pPr algn="ctr"/>
            <a:r>
              <a:rPr lang="en-GB" sz="3200" dirty="0">
                <a:latin typeface="Bahnschrift" panose="020B0502040204020203" pitchFamily="34" charset="0"/>
              </a:rPr>
              <a:t>A decentralised, global network of collaborators &amp; learners  </a:t>
            </a:r>
          </a:p>
        </p:txBody>
      </p:sp>
      <p:sp>
        <p:nvSpPr>
          <p:cNvPr id="4" name="Rectangle 3">
            <a:extLst>
              <a:ext uri="{FF2B5EF4-FFF2-40B4-BE49-F238E27FC236}">
                <a16:creationId xmlns:a16="http://schemas.microsoft.com/office/drawing/2014/main" id="{F34AE9E1-8AC3-DD42-8E47-76109C2D2997}"/>
              </a:ext>
            </a:extLst>
          </p:cNvPr>
          <p:cNvSpPr/>
          <p:nvPr/>
        </p:nvSpPr>
        <p:spPr>
          <a:xfrm>
            <a:off x="8466858" y="0"/>
            <a:ext cx="510888" cy="47798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a:extLst>
              <a:ext uri="{FF2B5EF4-FFF2-40B4-BE49-F238E27FC236}">
                <a16:creationId xmlns:a16="http://schemas.microsoft.com/office/drawing/2014/main" id="{41FF3B63-1114-064B-A637-1DF87202FEE2}"/>
              </a:ext>
            </a:extLst>
          </p:cNvPr>
          <p:cNvSpPr/>
          <p:nvPr/>
        </p:nvSpPr>
        <p:spPr>
          <a:xfrm>
            <a:off x="3723407" y="4699722"/>
            <a:ext cx="510888" cy="47798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a:extLst>
              <a:ext uri="{FF2B5EF4-FFF2-40B4-BE49-F238E27FC236}">
                <a16:creationId xmlns:a16="http://schemas.microsoft.com/office/drawing/2014/main" id="{C29EAF96-9331-B846-9969-410DEBCC0513}"/>
              </a:ext>
            </a:extLst>
          </p:cNvPr>
          <p:cNvSpPr/>
          <p:nvPr/>
        </p:nvSpPr>
        <p:spPr>
          <a:xfrm>
            <a:off x="11092296" y="3976258"/>
            <a:ext cx="510888" cy="47798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3" name="Picture 2">
            <a:extLst>
              <a:ext uri="{FF2B5EF4-FFF2-40B4-BE49-F238E27FC236}">
                <a16:creationId xmlns:a16="http://schemas.microsoft.com/office/drawing/2014/main" id="{7E01563B-7570-BD49-A681-0A86AC8A708E}"/>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3246584" y="499688"/>
            <a:ext cx="8356600" cy="5676900"/>
          </a:xfrm>
          <a:prstGeom prst="rect">
            <a:avLst/>
          </a:prstGeom>
        </p:spPr>
      </p:pic>
    </p:spTree>
    <p:extLst>
      <p:ext uri="{BB962C8B-B14F-4D97-AF65-F5344CB8AC3E}">
        <p14:creationId xmlns:p14="http://schemas.microsoft.com/office/powerpoint/2010/main" val="219180421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63993401-C5A0-D045-9462-986E35CA3FAF}"/>
              </a:ext>
            </a:extLst>
          </p:cNvPr>
          <p:cNvSpPr/>
          <p:nvPr/>
        </p:nvSpPr>
        <p:spPr>
          <a:xfrm>
            <a:off x="1731764" y="1379550"/>
            <a:ext cx="3602607" cy="3077627"/>
          </a:xfrm>
          <a:prstGeom prst="rect">
            <a:avLst/>
          </a:prstGeom>
          <a:solidFill>
            <a:srgbClr val="208BE8"/>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latin typeface="Calibri" panose="020F0502020204030204" pitchFamily="34" charset="0"/>
              <a:cs typeface="Calibri" panose="020F0502020204030204" pitchFamily="34" charset="0"/>
            </a:endParaRPr>
          </a:p>
        </p:txBody>
      </p:sp>
      <p:sp>
        <p:nvSpPr>
          <p:cNvPr id="7" name="TextBox 6">
            <a:extLst>
              <a:ext uri="{FF2B5EF4-FFF2-40B4-BE49-F238E27FC236}">
                <a16:creationId xmlns:a16="http://schemas.microsoft.com/office/drawing/2014/main" id="{490B1968-0581-EC4F-B5D8-5BEDF39477F6}"/>
              </a:ext>
            </a:extLst>
          </p:cNvPr>
          <p:cNvSpPr txBox="1"/>
          <p:nvPr/>
        </p:nvSpPr>
        <p:spPr>
          <a:xfrm>
            <a:off x="2270918" y="1847498"/>
            <a:ext cx="2521202" cy="332494"/>
          </a:xfrm>
          <a:prstGeom prst="rect">
            <a:avLst/>
          </a:prstGeom>
          <a:solidFill>
            <a:schemeClr val="accent1">
              <a:lumMod val="60000"/>
              <a:lumOff val="40000"/>
            </a:schemeClr>
          </a:solidFill>
        </p:spPr>
        <p:txBody>
          <a:bodyPr wrap="square" rtlCol="0">
            <a:spAutoFit/>
          </a:bodyPr>
          <a:lstStyle/>
          <a:p>
            <a:pPr algn="ctr"/>
            <a:r>
              <a:rPr lang="en-GB">
                <a:solidFill>
                  <a:schemeClr val="bg1"/>
                </a:solidFill>
                <a:latin typeface="Calibri" panose="020F0502020204030204" pitchFamily="34" charset="0"/>
                <a:cs typeface="Calibri" panose="020F0502020204030204" pitchFamily="34" charset="0"/>
              </a:rPr>
              <a:t>Project 4</a:t>
            </a:r>
          </a:p>
        </p:txBody>
      </p:sp>
      <p:sp>
        <p:nvSpPr>
          <p:cNvPr id="8" name="TextBox 7">
            <a:extLst>
              <a:ext uri="{FF2B5EF4-FFF2-40B4-BE49-F238E27FC236}">
                <a16:creationId xmlns:a16="http://schemas.microsoft.com/office/drawing/2014/main" id="{C265C369-286A-0948-8FDD-40AC641ABA2E}"/>
              </a:ext>
            </a:extLst>
          </p:cNvPr>
          <p:cNvSpPr txBox="1"/>
          <p:nvPr/>
        </p:nvSpPr>
        <p:spPr>
          <a:xfrm>
            <a:off x="2270919" y="2385437"/>
            <a:ext cx="2521201" cy="332494"/>
          </a:xfrm>
          <a:prstGeom prst="rect">
            <a:avLst/>
          </a:prstGeom>
          <a:solidFill>
            <a:schemeClr val="accent1">
              <a:lumMod val="60000"/>
              <a:lumOff val="40000"/>
            </a:schemeClr>
          </a:solidFill>
        </p:spPr>
        <p:txBody>
          <a:bodyPr wrap="square" rtlCol="0">
            <a:spAutoFit/>
          </a:bodyPr>
          <a:lstStyle/>
          <a:p>
            <a:pPr algn="ctr"/>
            <a:r>
              <a:rPr lang="en-GB">
                <a:solidFill>
                  <a:schemeClr val="bg1"/>
                </a:solidFill>
                <a:latin typeface="Calibri" panose="020F0502020204030204" pitchFamily="34" charset="0"/>
                <a:cs typeface="Calibri" panose="020F0502020204030204" pitchFamily="34" charset="0"/>
              </a:rPr>
              <a:t>Project 3</a:t>
            </a:r>
          </a:p>
        </p:txBody>
      </p:sp>
      <p:sp>
        <p:nvSpPr>
          <p:cNvPr id="9" name="TextBox 8">
            <a:extLst>
              <a:ext uri="{FF2B5EF4-FFF2-40B4-BE49-F238E27FC236}">
                <a16:creationId xmlns:a16="http://schemas.microsoft.com/office/drawing/2014/main" id="{CF321F53-3082-D242-B34F-21D1BC9664A4}"/>
              </a:ext>
            </a:extLst>
          </p:cNvPr>
          <p:cNvSpPr txBox="1"/>
          <p:nvPr/>
        </p:nvSpPr>
        <p:spPr>
          <a:xfrm>
            <a:off x="2270918" y="2912340"/>
            <a:ext cx="2521200" cy="332494"/>
          </a:xfrm>
          <a:prstGeom prst="rect">
            <a:avLst/>
          </a:prstGeom>
          <a:solidFill>
            <a:schemeClr val="accent1">
              <a:lumMod val="60000"/>
              <a:lumOff val="40000"/>
            </a:schemeClr>
          </a:solidFill>
        </p:spPr>
        <p:txBody>
          <a:bodyPr wrap="square" rtlCol="0">
            <a:spAutoFit/>
          </a:bodyPr>
          <a:lstStyle/>
          <a:p>
            <a:pPr algn="ctr"/>
            <a:r>
              <a:rPr lang="en-GB">
                <a:solidFill>
                  <a:schemeClr val="bg1"/>
                </a:solidFill>
                <a:latin typeface="Calibri" panose="020F0502020204030204" pitchFamily="34" charset="0"/>
                <a:cs typeface="Calibri" panose="020F0502020204030204" pitchFamily="34" charset="0"/>
              </a:rPr>
              <a:t>Project 2</a:t>
            </a:r>
          </a:p>
        </p:txBody>
      </p:sp>
      <p:sp>
        <p:nvSpPr>
          <p:cNvPr id="10" name="TextBox 9">
            <a:extLst>
              <a:ext uri="{FF2B5EF4-FFF2-40B4-BE49-F238E27FC236}">
                <a16:creationId xmlns:a16="http://schemas.microsoft.com/office/drawing/2014/main" id="{537A1876-8218-2942-B7C6-18EBFF44D424}"/>
              </a:ext>
            </a:extLst>
          </p:cNvPr>
          <p:cNvSpPr txBox="1"/>
          <p:nvPr/>
        </p:nvSpPr>
        <p:spPr>
          <a:xfrm>
            <a:off x="2277484" y="3462174"/>
            <a:ext cx="2514633" cy="332494"/>
          </a:xfrm>
          <a:prstGeom prst="rect">
            <a:avLst/>
          </a:prstGeom>
          <a:solidFill>
            <a:schemeClr val="accent1">
              <a:lumMod val="60000"/>
              <a:lumOff val="40000"/>
            </a:schemeClr>
          </a:solidFill>
        </p:spPr>
        <p:txBody>
          <a:bodyPr wrap="square" rtlCol="0">
            <a:spAutoFit/>
          </a:bodyPr>
          <a:lstStyle/>
          <a:p>
            <a:pPr algn="ctr"/>
            <a:r>
              <a:rPr lang="en-GB">
                <a:solidFill>
                  <a:schemeClr val="bg1"/>
                </a:solidFill>
                <a:latin typeface="Calibri" panose="020F0502020204030204" pitchFamily="34" charset="0"/>
                <a:cs typeface="Calibri" panose="020F0502020204030204" pitchFamily="34" charset="0"/>
              </a:rPr>
              <a:t>Project 1</a:t>
            </a:r>
          </a:p>
        </p:txBody>
      </p:sp>
      <p:sp>
        <p:nvSpPr>
          <p:cNvPr id="22" name="Rectangle 21">
            <a:extLst>
              <a:ext uri="{FF2B5EF4-FFF2-40B4-BE49-F238E27FC236}">
                <a16:creationId xmlns:a16="http://schemas.microsoft.com/office/drawing/2014/main" id="{C8F178EF-BF77-DE44-A632-A86FD99E68D4}"/>
              </a:ext>
            </a:extLst>
          </p:cNvPr>
          <p:cNvSpPr/>
          <p:nvPr/>
        </p:nvSpPr>
        <p:spPr>
          <a:xfrm>
            <a:off x="6343422" y="1355271"/>
            <a:ext cx="3939127" cy="3077628"/>
          </a:xfrm>
          <a:prstGeom prst="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2400">
                <a:latin typeface="Calibri" panose="020F0502020204030204" pitchFamily="34" charset="0"/>
                <a:cs typeface="Calibri" panose="020F0502020204030204" pitchFamily="34" charset="0"/>
              </a:rPr>
              <a:t>Climate Co-Adaptation </a:t>
            </a:r>
            <a:r>
              <a:rPr lang="en-GB" sz="2400" dirty="0">
                <a:latin typeface="Calibri" panose="020F0502020204030204" pitchFamily="34" charset="0"/>
                <a:cs typeface="Calibri" panose="020F0502020204030204" pitchFamily="34" charset="0"/>
              </a:rPr>
              <a:t>Lab</a:t>
            </a:r>
          </a:p>
          <a:p>
            <a:pPr algn="ctr"/>
            <a:r>
              <a:rPr lang="en-GB" dirty="0">
                <a:latin typeface="Calibri" panose="020F0502020204030204" pitchFamily="34" charset="0"/>
                <a:cs typeface="Calibri" panose="020F0502020204030204" pitchFamily="34" charset="0"/>
              </a:rPr>
              <a:t>Opportunities (Track A) and Concepts (Track B)</a:t>
            </a:r>
          </a:p>
        </p:txBody>
      </p:sp>
      <p:sp>
        <p:nvSpPr>
          <p:cNvPr id="23" name="Rectangle 22">
            <a:extLst>
              <a:ext uri="{FF2B5EF4-FFF2-40B4-BE49-F238E27FC236}">
                <a16:creationId xmlns:a16="http://schemas.microsoft.com/office/drawing/2014/main" id="{D2E923EA-1861-C04E-826B-CD4D1022996D}"/>
              </a:ext>
            </a:extLst>
          </p:cNvPr>
          <p:cNvSpPr/>
          <p:nvPr/>
        </p:nvSpPr>
        <p:spPr>
          <a:xfrm>
            <a:off x="1716316" y="4933505"/>
            <a:ext cx="8550785" cy="1090086"/>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3200">
                <a:solidFill>
                  <a:schemeClr val="tx1"/>
                </a:solidFill>
                <a:latin typeface="Calibri" panose="020F0502020204030204" pitchFamily="34" charset="0"/>
                <a:cs typeface="Calibri" panose="020F0502020204030204" pitchFamily="34" charset="0"/>
              </a:rPr>
              <a:t>PlanAdapt Coordination Hub</a:t>
            </a:r>
          </a:p>
        </p:txBody>
      </p:sp>
      <p:sp>
        <p:nvSpPr>
          <p:cNvPr id="2" name="Textfeld 1">
            <a:extLst>
              <a:ext uri="{FF2B5EF4-FFF2-40B4-BE49-F238E27FC236}">
                <a16:creationId xmlns:a16="http://schemas.microsoft.com/office/drawing/2014/main" id="{B40E1140-9EAC-6E4D-8D5A-F9CA70627D83}"/>
              </a:ext>
            </a:extLst>
          </p:cNvPr>
          <p:cNvSpPr txBox="1"/>
          <p:nvPr/>
        </p:nvSpPr>
        <p:spPr>
          <a:xfrm>
            <a:off x="2700013" y="3876114"/>
            <a:ext cx="1803964" cy="472353"/>
          </a:xfrm>
          <a:prstGeom prst="rect">
            <a:avLst/>
          </a:prstGeom>
          <a:noFill/>
        </p:spPr>
        <p:txBody>
          <a:bodyPr wrap="square" rtlCol="0">
            <a:spAutoFit/>
          </a:bodyPr>
          <a:lstStyle/>
          <a:p>
            <a:pPr algn="ctr"/>
            <a:r>
              <a:rPr lang="de-DE" sz="2800">
                <a:latin typeface="Calibri" panose="020F0502020204030204" pitchFamily="34" charset="0"/>
                <a:cs typeface="Calibri" panose="020F0502020204030204" pitchFamily="34" charset="0"/>
              </a:rPr>
              <a:t>EARN</a:t>
            </a:r>
          </a:p>
        </p:txBody>
      </p:sp>
      <p:sp>
        <p:nvSpPr>
          <p:cNvPr id="45" name="Textfeld 44">
            <a:extLst>
              <a:ext uri="{FF2B5EF4-FFF2-40B4-BE49-F238E27FC236}">
                <a16:creationId xmlns:a16="http://schemas.microsoft.com/office/drawing/2014/main" id="{6343E9C2-8A0C-4947-B359-56F27B14FC5C}"/>
              </a:ext>
            </a:extLst>
          </p:cNvPr>
          <p:cNvSpPr txBox="1"/>
          <p:nvPr/>
        </p:nvSpPr>
        <p:spPr>
          <a:xfrm>
            <a:off x="7006306" y="3851126"/>
            <a:ext cx="2613357" cy="472353"/>
          </a:xfrm>
          <a:prstGeom prst="rect">
            <a:avLst/>
          </a:prstGeom>
          <a:noFill/>
        </p:spPr>
        <p:txBody>
          <a:bodyPr wrap="square" rtlCol="0">
            <a:spAutoFit/>
          </a:bodyPr>
          <a:lstStyle/>
          <a:p>
            <a:pPr algn="ctr"/>
            <a:r>
              <a:rPr lang="de-DE" sz="2800" dirty="0">
                <a:latin typeface="Calibri" panose="020F0502020204030204" pitchFamily="34" charset="0"/>
                <a:cs typeface="Calibri" panose="020F0502020204030204" pitchFamily="34" charset="0"/>
              </a:rPr>
              <a:t>LEARN &amp; GROW</a:t>
            </a:r>
          </a:p>
        </p:txBody>
      </p:sp>
      <p:sp>
        <p:nvSpPr>
          <p:cNvPr id="3" name="Left-right Arrow 2">
            <a:extLst>
              <a:ext uri="{FF2B5EF4-FFF2-40B4-BE49-F238E27FC236}">
                <a16:creationId xmlns:a16="http://schemas.microsoft.com/office/drawing/2014/main" id="{55B59D0A-1893-E34E-9FF6-7E9007EDBC55}"/>
              </a:ext>
            </a:extLst>
          </p:cNvPr>
          <p:cNvSpPr/>
          <p:nvPr/>
        </p:nvSpPr>
        <p:spPr>
          <a:xfrm>
            <a:off x="5331271" y="2716853"/>
            <a:ext cx="1012151" cy="326472"/>
          </a:xfrm>
          <a:prstGeom prst="lef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42" name="Left-right Arrow 41">
            <a:extLst>
              <a:ext uri="{FF2B5EF4-FFF2-40B4-BE49-F238E27FC236}">
                <a16:creationId xmlns:a16="http://schemas.microsoft.com/office/drawing/2014/main" id="{CFAF72FE-B6A1-CF4D-ADEE-23992EA2C047}"/>
              </a:ext>
            </a:extLst>
          </p:cNvPr>
          <p:cNvSpPr/>
          <p:nvPr/>
        </p:nvSpPr>
        <p:spPr>
          <a:xfrm rot="5400000">
            <a:off x="3365816" y="4505373"/>
            <a:ext cx="472355" cy="373909"/>
          </a:xfrm>
          <a:prstGeom prst="lef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43" name="Left-right Arrow 42">
            <a:extLst>
              <a:ext uri="{FF2B5EF4-FFF2-40B4-BE49-F238E27FC236}">
                <a16:creationId xmlns:a16="http://schemas.microsoft.com/office/drawing/2014/main" id="{A1C2C7F1-E6AC-F640-80C8-5E277CC54B3B}"/>
              </a:ext>
            </a:extLst>
          </p:cNvPr>
          <p:cNvSpPr/>
          <p:nvPr/>
        </p:nvSpPr>
        <p:spPr>
          <a:xfrm rot="5400000">
            <a:off x="8132420" y="4498262"/>
            <a:ext cx="472355" cy="373909"/>
          </a:xfrm>
          <a:prstGeom prst="leftRightArrow">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49" name="Picture 48">
            <a:extLst>
              <a:ext uri="{FF2B5EF4-FFF2-40B4-BE49-F238E27FC236}">
                <a16:creationId xmlns:a16="http://schemas.microsoft.com/office/drawing/2014/main" id="{7453DEC8-9F2E-8A44-819D-13F63807A293}"/>
              </a:ext>
            </a:extLst>
          </p:cNvPr>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9608949" y="269343"/>
            <a:ext cx="2338974" cy="604185"/>
          </a:xfrm>
          <a:prstGeom prst="rect">
            <a:avLst/>
          </a:prstGeom>
        </p:spPr>
      </p:pic>
      <p:sp>
        <p:nvSpPr>
          <p:cNvPr id="16" name="Title 1">
            <a:extLst>
              <a:ext uri="{FF2B5EF4-FFF2-40B4-BE49-F238E27FC236}">
                <a16:creationId xmlns:a16="http://schemas.microsoft.com/office/drawing/2014/main" id="{2B0FE543-6E67-BF44-A3BF-48523692DBA7}"/>
              </a:ext>
            </a:extLst>
          </p:cNvPr>
          <p:cNvSpPr>
            <a:spLocks noGrp="1"/>
          </p:cNvSpPr>
          <p:nvPr>
            <p:ph type="title"/>
          </p:nvPr>
        </p:nvSpPr>
        <p:spPr>
          <a:xfrm>
            <a:off x="705680" y="60325"/>
            <a:ext cx="10515600" cy="1325563"/>
          </a:xfrm>
        </p:spPr>
        <p:txBody>
          <a:bodyPr/>
          <a:lstStyle/>
          <a:p>
            <a:r>
              <a:rPr lang="en-GB" dirty="0">
                <a:latin typeface="Bahnschrift" panose="020B0502040204020203" pitchFamily="34" charset="0"/>
              </a:rPr>
              <a:t>Earn, Learn and Grow Together!</a:t>
            </a:r>
          </a:p>
        </p:txBody>
      </p:sp>
    </p:spTree>
    <p:extLst>
      <p:ext uri="{BB962C8B-B14F-4D97-AF65-F5344CB8AC3E}">
        <p14:creationId xmlns:p14="http://schemas.microsoft.com/office/powerpoint/2010/main" val="131954108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Google Shape;96;p2">
            <a:extLst>
              <a:ext uri="{FF2B5EF4-FFF2-40B4-BE49-F238E27FC236}">
                <a16:creationId xmlns:a16="http://schemas.microsoft.com/office/drawing/2014/main" id="{CBE7C0CF-A333-0D49-BFD0-9EB0BFA3D49C}"/>
              </a:ext>
            </a:extLst>
          </p:cNvPr>
          <p:cNvSpPr/>
          <p:nvPr/>
        </p:nvSpPr>
        <p:spPr>
          <a:xfrm>
            <a:off x="642470" y="4851400"/>
            <a:ext cx="10932459" cy="1130299"/>
          </a:xfrm>
          <a:prstGeom prst="roundRect">
            <a:avLst>
              <a:gd name="adj" fmla="val 16667"/>
            </a:avLst>
          </a:prstGeom>
          <a:solidFill>
            <a:schemeClr val="bg1">
              <a:lumMod val="85000"/>
            </a:schemeClr>
          </a:solidFill>
          <a:ln w="38100" cap="flat" cmpd="sng">
            <a:solidFill>
              <a:schemeClr val="bg1">
                <a:lumMod val="85000"/>
              </a:schemeClr>
            </a:solid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r>
              <a:rPr lang="de-DE" sz="3200">
                <a:latin typeface="Bahnschrift" panose="020B0502040204020203" pitchFamily="34" charset="0"/>
                <a:cs typeface="Calibri"/>
                <a:sym typeface="Calibri"/>
              </a:rPr>
              <a:t>Support Services </a:t>
            </a:r>
            <a:r>
              <a:rPr lang="de-DE" sz="3200" dirty="0" err="1">
                <a:latin typeface="Bahnschrift" panose="020B0502040204020203" pitchFamily="34" charset="0"/>
                <a:cs typeface="Calibri"/>
                <a:sym typeface="Calibri"/>
              </a:rPr>
              <a:t>Provided</a:t>
            </a:r>
            <a:r>
              <a:rPr lang="de-DE" sz="3200" dirty="0">
                <a:latin typeface="Bahnschrift" panose="020B0502040204020203" pitchFamily="34" charset="0"/>
                <a:cs typeface="Calibri"/>
                <a:sym typeface="Calibri"/>
              </a:rPr>
              <a:t> </a:t>
            </a:r>
            <a:r>
              <a:rPr lang="de-DE" sz="3200" dirty="0" err="1">
                <a:latin typeface="Bahnschrift" panose="020B0502040204020203" pitchFamily="34" charset="0"/>
                <a:cs typeface="Calibri"/>
                <a:sym typeface="Calibri"/>
              </a:rPr>
              <a:t>by</a:t>
            </a:r>
            <a:r>
              <a:rPr lang="de-DE" sz="3200" dirty="0">
                <a:latin typeface="Bahnschrift" panose="020B0502040204020203" pitchFamily="34" charset="0"/>
                <a:cs typeface="Calibri"/>
                <a:sym typeface="Calibri"/>
              </a:rPr>
              <a:t> </a:t>
            </a:r>
          </a:p>
          <a:p>
            <a:pPr marL="0" marR="0" lvl="0" indent="0" algn="ctr" rtl="0">
              <a:spcBef>
                <a:spcPts val="0"/>
              </a:spcBef>
              <a:spcAft>
                <a:spcPts val="0"/>
              </a:spcAft>
              <a:buNone/>
            </a:pPr>
            <a:r>
              <a:rPr lang="de-DE" sz="3200" dirty="0" err="1">
                <a:latin typeface="Bahnschrift" panose="020B0502040204020203" pitchFamily="34" charset="0"/>
                <a:cs typeface="Calibri"/>
                <a:sym typeface="Calibri"/>
              </a:rPr>
              <a:t>PlanAdapt</a:t>
            </a:r>
            <a:r>
              <a:rPr lang="de-DE" sz="3200" dirty="0">
                <a:latin typeface="Bahnschrift" panose="020B0502040204020203" pitchFamily="34" charset="0"/>
                <a:cs typeface="Calibri"/>
                <a:sym typeface="Calibri"/>
              </a:rPr>
              <a:t> </a:t>
            </a:r>
            <a:r>
              <a:rPr lang="de-DE" sz="3200" dirty="0" err="1">
                <a:latin typeface="Bahnschrift" panose="020B0502040204020203" pitchFamily="34" charset="0"/>
                <a:cs typeface="Calibri"/>
                <a:sym typeface="Calibri"/>
              </a:rPr>
              <a:t>Coordination</a:t>
            </a:r>
            <a:r>
              <a:rPr lang="de-DE" sz="3200" dirty="0">
                <a:latin typeface="Bahnschrift" panose="020B0502040204020203" pitchFamily="34" charset="0"/>
                <a:cs typeface="Calibri"/>
                <a:sym typeface="Calibri"/>
              </a:rPr>
              <a:t> Hub </a:t>
            </a:r>
            <a:endParaRPr sz="3200" dirty="0">
              <a:latin typeface="Bahnschrift" panose="020B0502040204020203" pitchFamily="34" charset="0"/>
            </a:endParaRPr>
          </a:p>
        </p:txBody>
      </p:sp>
      <p:sp>
        <p:nvSpPr>
          <p:cNvPr id="10" name="Google Shape;95;p2">
            <a:extLst>
              <a:ext uri="{FF2B5EF4-FFF2-40B4-BE49-F238E27FC236}">
                <a16:creationId xmlns:a16="http://schemas.microsoft.com/office/drawing/2014/main" id="{08991430-660F-AC4F-BC74-F91538C252FD}"/>
              </a:ext>
            </a:extLst>
          </p:cNvPr>
          <p:cNvSpPr/>
          <p:nvPr/>
        </p:nvSpPr>
        <p:spPr>
          <a:xfrm>
            <a:off x="618565" y="3403600"/>
            <a:ext cx="3547036" cy="1322663"/>
          </a:xfrm>
          <a:prstGeom prst="roundRect">
            <a:avLst>
              <a:gd name="adj" fmla="val 16667"/>
            </a:avLst>
          </a:prstGeom>
          <a:solidFill>
            <a:srgbClr val="208BE8"/>
          </a:solidFill>
          <a:ln w="12700" cap="flat" cmpd="sng">
            <a:no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r>
              <a:rPr lang="en-GB" sz="2000" b="0" i="0" u="none" strike="noStrike" cap="none" dirty="0">
                <a:solidFill>
                  <a:schemeClr val="lt1"/>
                </a:solidFill>
                <a:latin typeface="Bahnschrift" panose="020B0502040204020203" pitchFamily="34" charset="0"/>
                <a:ea typeface="Calibri"/>
                <a:cs typeface="Calibri"/>
                <a:sym typeface="Calibri"/>
              </a:rPr>
              <a:t>Collaborative Learning: </a:t>
            </a:r>
          </a:p>
          <a:p>
            <a:pPr marL="0" marR="0" lvl="0" indent="0" algn="ctr" rtl="0">
              <a:spcBef>
                <a:spcPts val="0"/>
              </a:spcBef>
              <a:spcAft>
                <a:spcPts val="0"/>
              </a:spcAft>
              <a:buNone/>
            </a:pPr>
            <a:r>
              <a:rPr lang="en-GB" sz="2000" dirty="0">
                <a:solidFill>
                  <a:schemeClr val="lt1"/>
                </a:solidFill>
                <a:latin typeface="Bahnschrift" panose="020B0502040204020203" pitchFamily="34" charset="0"/>
                <a:cs typeface="Calibri"/>
                <a:sym typeface="Calibri"/>
              </a:rPr>
              <a:t>e.g. </a:t>
            </a:r>
            <a:r>
              <a:rPr lang="en-GB" sz="2000" dirty="0" err="1">
                <a:solidFill>
                  <a:schemeClr val="lt1"/>
                </a:solidFill>
                <a:latin typeface="Bahnschrift" panose="020B0502040204020203" pitchFamily="34" charset="0"/>
                <a:cs typeface="Calibri"/>
                <a:sym typeface="Calibri"/>
              </a:rPr>
              <a:t>PlanAdapt</a:t>
            </a:r>
            <a:r>
              <a:rPr lang="en-GB" sz="2000" dirty="0">
                <a:solidFill>
                  <a:schemeClr val="lt1"/>
                </a:solidFill>
                <a:latin typeface="Bahnschrift" panose="020B0502040204020203" pitchFamily="34" charset="0"/>
                <a:cs typeface="Calibri"/>
                <a:sym typeface="Calibri"/>
              </a:rPr>
              <a:t> Topic Forum </a:t>
            </a:r>
            <a:endParaRPr sz="2000" dirty="0">
              <a:latin typeface="Bahnschrift" panose="020B0502040204020203" pitchFamily="34" charset="0"/>
            </a:endParaRPr>
          </a:p>
        </p:txBody>
      </p:sp>
      <p:sp>
        <p:nvSpPr>
          <p:cNvPr id="11" name="Google Shape;96;p2">
            <a:extLst>
              <a:ext uri="{FF2B5EF4-FFF2-40B4-BE49-F238E27FC236}">
                <a16:creationId xmlns:a16="http://schemas.microsoft.com/office/drawing/2014/main" id="{3B1310EA-C846-C64F-A253-78DEAE213248}"/>
              </a:ext>
            </a:extLst>
          </p:cNvPr>
          <p:cNvSpPr/>
          <p:nvPr/>
        </p:nvSpPr>
        <p:spPr>
          <a:xfrm>
            <a:off x="4343401" y="3416300"/>
            <a:ext cx="3547036" cy="1322663"/>
          </a:xfrm>
          <a:prstGeom prst="roundRect">
            <a:avLst>
              <a:gd name="adj" fmla="val 16667"/>
            </a:avLst>
          </a:prstGeom>
          <a:solidFill>
            <a:srgbClr val="74B843"/>
          </a:solidFill>
          <a:ln w="12700" cap="flat" cmpd="sng">
            <a:no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r>
              <a:rPr lang="en-GB" sz="2000" b="0" i="0" u="none" strike="noStrike" cap="none" dirty="0">
                <a:solidFill>
                  <a:schemeClr val="lt1"/>
                </a:solidFill>
                <a:latin typeface="Bahnschrift" panose="020B0502040204020203" pitchFamily="34" charset="0"/>
                <a:ea typeface="Calibri"/>
                <a:cs typeface="Calibri"/>
                <a:sym typeface="Calibri"/>
              </a:rPr>
              <a:t>Collective Action/ Projects: </a:t>
            </a:r>
          </a:p>
          <a:p>
            <a:pPr marL="0" marR="0" lvl="0" indent="0" algn="ctr" rtl="0">
              <a:spcBef>
                <a:spcPts val="0"/>
              </a:spcBef>
              <a:spcAft>
                <a:spcPts val="0"/>
              </a:spcAft>
              <a:buNone/>
            </a:pPr>
            <a:r>
              <a:rPr lang="en-GB" sz="2000" dirty="0">
                <a:solidFill>
                  <a:schemeClr val="lt1"/>
                </a:solidFill>
                <a:latin typeface="Bahnschrift" panose="020B0502040204020203" pitchFamily="34" charset="0"/>
                <a:ea typeface="Calibri"/>
                <a:cs typeface="Calibri"/>
                <a:sym typeface="Calibri"/>
              </a:rPr>
              <a:t>Applied Research, Training/ Education, Advisory Service</a:t>
            </a:r>
            <a:endParaRPr sz="2000" dirty="0">
              <a:latin typeface="Bahnschrift" panose="020B0502040204020203" pitchFamily="34" charset="0"/>
            </a:endParaRPr>
          </a:p>
        </p:txBody>
      </p:sp>
      <p:sp>
        <p:nvSpPr>
          <p:cNvPr id="12" name="Google Shape;95;p2">
            <a:extLst>
              <a:ext uri="{FF2B5EF4-FFF2-40B4-BE49-F238E27FC236}">
                <a16:creationId xmlns:a16="http://schemas.microsoft.com/office/drawing/2014/main" id="{71045E5E-AF6D-594D-8E84-6F2026C6F734}"/>
              </a:ext>
            </a:extLst>
          </p:cNvPr>
          <p:cNvSpPr/>
          <p:nvPr/>
        </p:nvSpPr>
        <p:spPr>
          <a:xfrm>
            <a:off x="8039101" y="3437594"/>
            <a:ext cx="3547036" cy="1288670"/>
          </a:xfrm>
          <a:prstGeom prst="roundRect">
            <a:avLst>
              <a:gd name="adj" fmla="val 16667"/>
            </a:avLst>
          </a:prstGeom>
          <a:solidFill>
            <a:srgbClr val="208BE8"/>
          </a:solidFill>
          <a:ln w="12700" cap="flat" cmpd="sng">
            <a:noFill/>
            <a:prstDash val="solid"/>
            <a:miter lim="800000"/>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r>
              <a:rPr lang="en-GB" sz="2000" b="0" i="0" u="none" strike="noStrike" cap="none" dirty="0">
                <a:solidFill>
                  <a:schemeClr val="lt1"/>
                </a:solidFill>
                <a:latin typeface="Calibri"/>
                <a:ea typeface="Calibri"/>
                <a:cs typeface="Calibri"/>
                <a:sym typeface="Calibri"/>
              </a:rPr>
              <a:t>Growing Ideas and Pursuing </a:t>
            </a:r>
            <a:r>
              <a:rPr lang="en-GB" sz="2000" dirty="0">
                <a:solidFill>
                  <a:schemeClr val="lt1"/>
                </a:solidFill>
                <a:latin typeface="Calibri"/>
                <a:ea typeface="Calibri"/>
                <a:cs typeface="Calibri"/>
                <a:sym typeface="Calibri"/>
              </a:rPr>
              <a:t>Work</a:t>
            </a:r>
            <a:r>
              <a:rPr lang="en-GB" sz="2000" b="0" i="0" u="none" strike="noStrike" cap="none" dirty="0">
                <a:solidFill>
                  <a:schemeClr val="lt1"/>
                </a:solidFill>
                <a:latin typeface="Calibri"/>
                <a:ea typeface="Calibri"/>
                <a:cs typeface="Calibri"/>
                <a:sym typeface="Calibri"/>
              </a:rPr>
              <a:t> Opportunities: </a:t>
            </a:r>
          </a:p>
          <a:p>
            <a:pPr marL="0" marR="0" lvl="0" indent="0" algn="ctr" rtl="0">
              <a:spcBef>
                <a:spcPts val="0"/>
              </a:spcBef>
              <a:spcAft>
                <a:spcPts val="0"/>
              </a:spcAft>
              <a:buNone/>
            </a:pPr>
            <a:r>
              <a:rPr lang="en-GB" sz="2000" dirty="0">
                <a:solidFill>
                  <a:schemeClr val="lt1"/>
                </a:solidFill>
                <a:latin typeface="Calibri"/>
                <a:cs typeface="Calibri"/>
                <a:sym typeface="Calibri"/>
              </a:rPr>
              <a:t>Climate Co-Adaptation Lab</a:t>
            </a:r>
            <a:endParaRPr sz="2000" dirty="0"/>
          </a:p>
        </p:txBody>
      </p:sp>
      <p:pic>
        <p:nvPicPr>
          <p:cNvPr id="7" name="Picture 6">
            <a:extLst>
              <a:ext uri="{FF2B5EF4-FFF2-40B4-BE49-F238E27FC236}">
                <a16:creationId xmlns:a16="http://schemas.microsoft.com/office/drawing/2014/main" id="{9651CAE3-8ABA-B044-9DD2-4E9F044E11BE}"/>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101290" y="329383"/>
            <a:ext cx="4084765" cy="2774908"/>
          </a:xfrm>
          <a:prstGeom prst="rect">
            <a:avLst/>
          </a:prstGeom>
        </p:spPr>
      </p:pic>
    </p:spTree>
    <p:extLst>
      <p:ext uri="{BB962C8B-B14F-4D97-AF65-F5344CB8AC3E}">
        <p14:creationId xmlns:p14="http://schemas.microsoft.com/office/powerpoint/2010/main" val="108652838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Diagram 4">
            <a:extLst>
              <a:ext uri="{FF2B5EF4-FFF2-40B4-BE49-F238E27FC236}">
                <a16:creationId xmlns:a16="http://schemas.microsoft.com/office/drawing/2014/main" id="{9402DFB6-D0E7-6849-BFD8-B18FDFBC7AA5}"/>
              </a:ext>
            </a:extLst>
          </p:cNvPr>
          <p:cNvGraphicFramePr/>
          <p:nvPr>
            <p:extLst>
              <p:ext uri="{D42A27DB-BD31-4B8C-83A1-F6EECF244321}">
                <p14:modId xmlns:p14="http://schemas.microsoft.com/office/powerpoint/2010/main" val="1603960521"/>
              </p:ext>
            </p:extLst>
          </p:nvPr>
        </p:nvGraphicFramePr>
        <p:xfrm>
          <a:off x="2498767" y="273640"/>
          <a:ext cx="7005452" cy="529588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6" name="Title 1">
            <a:extLst>
              <a:ext uri="{FF2B5EF4-FFF2-40B4-BE49-F238E27FC236}">
                <a16:creationId xmlns:a16="http://schemas.microsoft.com/office/drawing/2014/main" id="{0C47A963-313D-0046-8F0A-AD2D59E51580}"/>
              </a:ext>
            </a:extLst>
          </p:cNvPr>
          <p:cNvSpPr txBox="1">
            <a:spLocks/>
          </p:cNvSpPr>
          <p:nvPr/>
        </p:nvSpPr>
        <p:spPr>
          <a:xfrm>
            <a:off x="716926" y="273640"/>
            <a:ext cx="3550274" cy="1325563"/>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dk1"/>
              </a:buClr>
              <a:buSzPts val="18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r>
              <a:rPr lang="en-GB" kern="0" dirty="0">
                <a:latin typeface="Bahnschrift" panose="020B0502040204020203" pitchFamily="34" charset="0"/>
              </a:rPr>
              <a:t>What We Do </a:t>
            </a:r>
          </a:p>
        </p:txBody>
      </p:sp>
      <p:grpSp>
        <p:nvGrpSpPr>
          <p:cNvPr id="3" name="Group 2">
            <a:extLst>
              <a:ext uri="{FF2B5EF4-FFF2-40B4-BE49-F238E27FC236}">
                <a16:creationId xmlns:a16="http://schemas.microsoft.com/office/drawing/2014/main" id="{EB5B4362-28C0-624D-BF45-480B1BDCC755}"/>
              </a:ext>
            </a:extLst>
          </p:cNvPr>
          <p:cNvGrpSpPr/>
          <p:nvPr/>
        </p:nvGrpSpPr>
        <p:grpSpPr>
          <a:xfrm rot="60000">
            <a:off x="3739975" y="1267791"/>
            <a:ext cx="737880" cy="2861208"/>
            <a:chOff x="4431150" y="1302474"/>
            <a:chExt cx="751587" cy="2857500"/>
          </a:xfrm>
        </p:grpSpPr>
        <p:sp>
          <p:nvSpPr>
            <p:cNvPr id="2" name="Rounded Rectangle 1">
              <a:extLst>
                <a:ext uri="{FF2B5EF4-FFF2-40B4-BE49-F238E27FC236}">
                  <a16:creationId xmlns:a16="http://schemas.microsoft.com/office/drawing/2014/main" id="{307F169C-5CF6-9A49-B8C3-6361327502F3}"/>
                </a:ext>
              </a:extLst>
            </p:cNvPr>
            <p:cNvSpPr/>
            <p:nvPr/>
          </p:nvSpPr>
          <p:spPr>
            <a:xfrm rot="1578417">
              <a:off x="4431150" y="1794605"/>
              <a:ext cx="751587" cy="1850093"/>
            </a:xfrm>
            <a:prstGeom prst="roundRect">
              <a:avLst/>
            </a:prstGeom>
            <a:solidFill>
              <a:schemeClr val="accent6"/>
            </a:solidFill>
            <a:ln>
              <a:noFill/>
            </a:ln>
            <a:effectLst>
              <a:outerShdw blurRad="50800" dist="38100" algn="l" rotWithShape="0">
                <a:prstClr val="black">
                  <a:alpha val="40000"/>
                </a:prstClr>
              </a:outerShdw>
              <a:softEdge rad="1270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7" name="TextBox 6">
              <a:extLst>
                <a:ext uri="{FF2B5EF4-FFF2-40B4-BE49-F238E27FC236}">
                  <a16:creationId xmlns:a16="http://schemas.microsoft.com/office/drawing/2014/main" id="{59540F55-7C64-424C-800C-7FC189930E6B}"/>
                </a:ext>
              </a:extLst>
            </p:cNvPr>
            <p:cNvSpPr txBox="1"/>
            <p:nvPr/>
          </p:nvSpPr>
          <p:spPr>
            <a:xfrm rot="17792970">
              <a:off x="3387495" y="2546558"/>
              <a:ext cx="2857500" cy="369332"/>
            </a:xfrm>
            <a:prstGeom prst="rect">
              <a:avLst/>
            </a:prstGeom>
            <a:noFill/>
          </p:spPr>
          <p:txBody>
            <a:bodyPr wrap="square" rtlCol="0">
              <a:spAutoFit/>
            </a:bodyPr>
            <a:lstStyle/>
            <a:p>
              <a:pPr algn="ctr"/>
              <a:r>
                <a:rPr lang="en-GB" dirty="0">
                  <a:solidFill>
                    <a:schemeClr val="bg1"/>
                  </a:solidFill>
                </a:rPr>
                <a:t>Value-based</a:t>
              </a:r>
            </a:p>
          </p:txBody>
        </p:sp>
      </p:grpSp>
      <p:grpSp>
        <p:nvGrpSpPr>
          <p:cNvPr id="4" name="Group 3">
            <a:extLst>
              <a:ext uri="{FF2B5EF4-FFF2-40B4-BE49-F238E27FC236}">
                <a16:creationId xmlns:a16="http://schemas.microsoft.com/office/drawing/2014/main" id="{9EA70040-C1DF-1249-B34E-769C353CAB1B}"/>
              </a:ext>
            </a:extLst>
          </p:cNvPr>
          <p:cNvGrpSpPr/>
          <p:nvPr/>
        </p:nvGrpSpPr>
        <p:grpSpPr>
          <a:xfrm>
            <a:off x="7513859" y="1356083"/>
            <a:ext cx="737880" cy="2861208"/>
            <a:chOff x="8204275" y="1390639"/>
            <a:chExt cx="751587" cy="2857500"/>
          </a:xfrm>
        </p:grpSpPr>
        <p:sp>
          <p:nvSpPr>
            <p:cNvPr id="10" name="Rounded Rectangle 9">
              <a:extLst>
                <a:ext uri="{FF2B5EF4-FFF2-40B4-BE49-F238E27FC236}">
                  <a16:creationId xmlns:a16="http://schemas.microsoft.com/office/drawing/2014/main" id="{3EFE9DFA-1D00-C949-BDE2-E223F6727D4D}"/>
                </a:ext>
              </a:extLst>
            </p:cNvPr>
            <p:cNvSpPr/>
            <p:nvPr/>
          </p:nvSpPr>
          <p:spPr>
            <a:xfrm rot="9130699">
              <a:off x="8204275" y="1795117"/>
              <a:ext cx="751587" cy="2041423"/>
            </a:xfrm>
            <a:prstGeom prst="roundRect">
              <a:avLst/>
            </a:prstGeom>
            <a:solidFill>
              <a:schemeClr val="accent6"/>
            </a:solidFill>
            <a:ln>
              <a:noFill/>
            </a:ln>
            <a:effectLst>
              <a:outerShdw blurRad="50800" dist="38100" algn="l" rotWithShape="0">
                <a:prstClr val="black">
                  <a:alpha val="40000"/>
                </a:prstClr>
              </a:outerShdw>
              <a:softEdge rad="1270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8" name="TextBox 7">
              <a:extLst>
                <a:ext uri="{FF2B5EF4-FFF2-40B4-BE49-F238E27FC236}">
                  <a16:creationId xmlns:a16="http://schemas.microsoft.com/office/drawing/2014/main" id="{4151059A-8600-D340-BCF5-A9F552BD1D2E}"/>
                </a:ext>
              </a:extLst>
            </p:cNvPr>
            <p:cNvSpPr txBox="1"/>
            <p:nvPr/>
          </p:nvSpPr>
          <p:spPr>
            <a:xfrm rot="3703014">
              <a:off x="7162800" y="2634723"/>
              <a:ext cx="2857500" cy="369332"/>
            </a:xfrm>
            <a:prstGeom prst="rect">
              <a:avLst/>
            </a:prstGeom>
            <a:noFill/>
          </p:spPr>
          <p:txBody>
            <a:bodyPr wrap="square" rtlCol="0">
              <a:spAutoFit/>
            </a:bodyPr>
            <a:lstStyle/>
            <a:p>
              <a:pPr algn="ctr"/>
              <a:r>
                <a:rPr lang="en-GB" dirty="0">
                  <a:solidFill>
                    <a:schemeClr val="bg1"/>
                  </a:solidFill>
                </a:rPr>
                <a:t>Purpose-based</a:t>
              </a:r>
            </a:p>
          </p:txBody>
        </p:sp>
      </p:grpSp>
      <p:grpSp>
        <p:nvGrpSpPr>
          <p:cNvPr id="12" name="Group 11">
            <a:extLst>
              <a:ext uri="{FF2B5EF4-FFF2-40B4-BE49-F238E27FC236}">
                <a16:creationId xmlns:a16="http://schemas.microsoft.com/office/drawing/2014/main" id="{FDF2DCDF-6A47-7D45-AE02-BACABC7ADAF5}"/>
              </a:ext>
            </a:extLst>
          </p:cNvPr>
          <p:cNvGrpSpPr/>
          <p:nvPr/>
        </p:nvGrpSpPr>
        <p:grpSpPr>
          <a:xfrm>
            <a:off x="4639211" y="5588790"/>
            <a:ext cx="2805386" cy="752563"/>
            <a:chOff x="5246501" y="5654038"/>
            <a:chExt cx="2857500" cy="751587"/>
          </a:xfrm>
        </p:grpSpPr>
        <p:sp>
          <p:nvSpPr>
            <p:cNvPr id="11" name="Rounded Rectangle 10">
              <a:extLst>
                <a:ext uri="{FF2B5EF4-FFF2-40B4-BE49-F238E27FC236}">
                  <a16:creationId xmlns:a16="http://schemas.microsoft.com/office/drawing/2014/main" id="{C7C1D57D-82E8-084C-BA83-E014598865DC}"/>
                </a:ext>
              </a:extLst>
            </p:cNvPr>
            <p:cNvSpPr/>
            <p:nvPr/>
          </p:nvSpPr>
          <p:spPr>
            <a:xfrm rot="5400000">
              <a:off x="6286759" y="4921058"/>
              <a:ext cx="751587" cy="2217547"/>
            </a:xfrm>
            <a:prstGeom prst="roundRect">
              <a:avLst/>
            </a:prstGeom>
            <a:solidFill>
              <a:schemeClr val="accent6"/>
            </a:solidFill>
            <a:ln>
              <a:noFill/>
            </a:ln>
            <a:effectLst>
              <a:outerShdw blurRad="50800" dist="38100" algn="l" rotWithShape="0">
                <a:prstClr val="black">
                  <a:alpha val="40000"/>
                </a:prstClr>
              </a:outerShdw>
              <a:softEdge rad="1270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9" name="TextBox 8">
              <a:extLst>
                <a:ext uri="{FF2B5EF4-FFF2-40B4-BE49-F238E27FC236}">
                  <a16:creationId xmlns:a16="http://schemas.microsoft.com/office/drawing/2014/main" id="{3C18F766-3E6A-104D-AC5F-D4B6384D0091}"/>
                </a:ext>
              </a:extLst>
            </p:cNvPr>
            <p:cNvSpPr txBox="1"/>
            <p:nvPr/>
          </p:nvSpPr>
          <p:spPr>
            <a:xfrm>
              <a:off x="5246501" y="5845166"/>
              <a:ext cx="2857500" cy="369332"/>
            </a:xfrm>
            <a:prstGeom prst="rect">
              <a:avLst/>
            </a:prstGeom>
            <a:noFill/>
          </p:spPr>
          <p:txBody>
            <a:bodyPr wrap="square" rtlCol="0">
              <a:spAutoFit/>
            </a:bodyPr>
            <a:lstStyle/>
            <a:p>
              <a:pPr algn="ctr"/>
              <a:r>
                <a:rPr lang="en-GB" dirty="0">
                  <a:solidFill>
                    <a:schemeClr val="bg1"/>
                  </a:solidFill>
                </a:rPr>
                <a:t>Empathy-based</a:t>
              </a:r>
            </a:p>
          </p:txBody>
        </p:sp>
      </p:grpSp>
    </p:spTree>
    <p:extLst>
      <p:ext uri="{BB962C8B-B14F-4D97-AF65-F5344CB8AC3E}">
        <p14:creationId xmlns:p14="http://schemas.microsoft.com/office/powerpoint/2010/main" val="214522401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a:extLst>
              <a:ext uri="{FF2B5EF4-FFF2-40B4-BE49-F238E27FC236}">
                <a16:creationId xmlns:a16="http://schemas.microsoft.com/office/drawing/2014/main" id="{EA9A29B6-90AA-F049-BF12-7B13F761E386}"/>
              </a:ext>
            </a:extLst>
          </p:cNvPr>
          <p:cNvPicPr>
            <a:picLocks noChangeAspect="1" noChangeArrowheads="1"/>
          </p:cNvPicPr>
          <p:nvPr/>
        </p:nvPicPr>
        <p:blipFill>
          <a:blip r:embed="rId2" cstate="email">
            <a:extLst>
              <a:ext uri="{28A0092B-C50C-407E-A947-70E740481C1C}">
                <a14:useLocalDpi xmlns:a14="http://schemas.microsoft.com/office/drawing/2010/main"/>
              </a:ext>
            </a:extLst>
          </a:blip>
          <a:srcRect/>
          <a:stretch>
            <a:fillRect/>
          </a:stretch>
        </p:blipFill>
        <p:spPr bwMode="auto">
          <a:xfrm>
            <a:off x="4353986" y="291547"/>
            <a:ext cx="7743327" cy="5903843"/>
          </a:xfrm>
          <a:prstGeom prst="rect">
            <a:avLst/>
          </a:prstGeom>
          <a:noFill/>
          <a:extLst>
            <a:ext uri="{909E8E84-426E-40DD-AFC4-6F175D3DCCD1}">
              <a14:hiddenFill xmlns:a14="http://schemas.microsoft.com/office/drawing/2010/main">
                <a:solidFill>
                  <a:srgbClr val="FFFFFF"/>
                </a:solidFill>
              </a14:hiddenFill>
            </a:ext>
          </a:extLst>
        </p:spPr>
      </p:pic>
      <p:sp>
        <p:nvSpPr>
          <p:cNvPr id="3" name="Title 1">
            <a:extLst>
              <a:ext uri="{FF2B5EF4-FFF2-40B4-BE49-F238E27FC236}">
                <a16:creationId xmlns:a16="http://schemas.microsoft.com/office/drawing/2014/main" id="{858419B7-E363-EB44-BB5D-0D5E62D5CAB3}"/>
              </a:ext>
            </a:extLst>
          </p:cNvPr>
          <p:cNvSpPr>
            <a:spLocks noGrp="1"/>
          </p:cNvSpPr>
          <p:nvPr>
            <p:ph type="title"/>
          </p:nvPr>
        </p:nvSpPr>
        <p:spPr>
          <a:xfrm>
            <a:off x="304800" y="293757"/>
            <a:ext cx="5257800" cy="1325563"/>
          </a:xfrm>
        </p:spPr>
        <p:txBody>
          <a:bodyPr>
            <a:normAutofit/>
          </a:bodyPr>
          <a:lstStyle/>
          <a:p>
            <a:r>
              <a:rPr lang="en-GB" sz="3600" dirty="0">
                <a:latin typeface="Bahnschrift" panose="020B0502040204020203" pitchFamily="34" charset="0"/>
              </a:rPr>
              <a:t>Walking the Last Mile of Knowledge Transfer</a:t>
            </a:r>
          </a:p>
        </p:txBody>
      </p:sp>
      <p:pic>
        <p:nvPicPr>
          <p:cNvPr id="4" name="Picture 3">
            <a:extLst>
              <a:ext uri="{FF2B5EF4-FFF2-40B4-BE49-F238E27FC236}">
                <a16:creationId xmlns:a16="http://schemas.microsoft.com/office/drawing/2014/main" id="{91A02CDB-5EA5-464E-8828-09150B6D411E}"/>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9608949" y="269343"/>
            <a:ext cx="2338974" cy="604185"/>
          </a:xfrm>
          <a:prstGeom prst="rect">
            <a:avLst/>
          </a:prstGeom>
        </p:spPr>
      </p:pic>
    </p:spTree>
    <p:extLst>
      <p:ext uri="{BB962C8B-B14F-4D97-AF65-F5344CB8AC3E}">
        <p14:creationId xmlns:p14="http://schemas.microsoft.com/office/powerpoint/2010/main" val="250183180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638BFE-0666-0E4C-9E66-7EAC6C3CFEE8}"/>
              </a:ext>
            </a:extLst>
          </p:cNvPr>
          <p:cNvSpPr>
            <a:spLocks noGrp="1"/>
          </p:cNvSpPr>
          <p:nvPr>
            <p:ph type="title"/>
          </p:nvPr>
        </p:nvSpPr>
        <p:spPr/>
        <p:txBody>
          <a:bodyPr/>
          <a:lstStyle/>
          <a:p>
            <a:r>
              <a:rPr lang="de-DE" dirty="0" err="1">
                <a:latin typeface="Bahnschrift" panose="020B0502040204020203" pitchFamily="34" charset="0"/>
              </a:rPr>
              <a:t>PlanAdapt‘s</a:t>
            </a:r>
            <a:r>
              <a:rPr lang="de-DE" dirty="0">
                <a:latin typeface="Bahnschrift" panose="020B0502040204020203" pitchFamily="34" charset="0"/>
              </a:rPr>
              <a:t> Knowledge Services</a:t>
            </a:r>
          </a:p>
        </p:txBody>
      </p:sp>
      <p:pic>
        <p:nvPicPr>
          <p:cNvPr id="6" name="Picture 5" descr="Text&#10;&#10;Description automatically generated">
            <a:extLst>
              <a:ext uri="{FF2B5EF4-FFF2-40B4-BE49-F238E27FC236}">
                <a16:creationId xmlns:a16="http://schemas.microsoft.com/office/drawing/2014/main" id="{8F225A0E-AA6A-0549-BD47-BA7D3BD01A7C}"/>
              </a:ext>
            </a:extLst>
          </p:cNvPr>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1423307" y="1562010"/>
            <a:ext cx="9192986" cy="4614953"/>
          </a:xfrm>
          <a:prstGeom prst="rect">
            <a:avLst/>
          </a:prstGeom>
        </p:spPr>
      </p:pic>
    </p:spTree>
    <p:extLst>
      <p:ext uri="{BB962C8B-B14F-4D97-AF65-F5344CB8AC3E}">
        <p14:creationId xmlns:p14="http://schemas.microsoft.com/office/powerpoint/2010/main" val="33536297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753BA-612E-3542-AF6D-2600C8924E63}"/>
              </a:ext>
            </a:extLst>
          </p:cNvPr>
          <p:cNvSpPr>
            <a:spLocks noGrp="1"/>
          </p:cNvSpPr>
          <p:nvPr>
            <p:ph type="title"/>
          </p:nvPr>
        </p:nvSpPr>
        <p:spPr>
          <a:xfrm>
            <a:off x="838200" y="47075"/>
            <a:ext cx="10515600" cy="1325563"/>
          </a:xfrm>
        </p:spPr>
        <p:txBody>
          <a:bodyPr/>
          <a:lstStyle/>
          <a:p>
            <a:r>
              <a:rPr lang="en-GB" dirty="0">
                <a:latin typeface="Bahnschrift" panose="020B0502040204020203" pitchFamily="34" charset="0"/>
              </a:rPr>
              <a:t>Our Thematic Areas</a:t>
            </a:r>
          </a:p>
        </p:txBody>
      </p:sp>
      <p:graphicFrame>
        <p:nvGraphicFramePr>
          <p:cNvPr id="4" name="Diagram 3">
            <a:extLst>
              <a:ext uri="{FF2B5EF4-FFF2-40B4-BE49-F238E27FC236}">
                <a16:creationId xmlns:a16="http://schemas.microsoft.com/office/drawing/2014/main" id="{72A79626-3836-1C40-9855-3423CD89E227}"/>
              </a:ext>
            </a:extLst>
          </p:cNvPr>
          <p:cNvGraphicFramePr/>
          <p:nvPr>
            <p:extLst>
              <p:ext uri="{D42A27DB-BD31-4B8C-83A1-F6EECF244321}">
                <p14:modId xmlns:p14="http://schemas.microsoft.com/office/powerpoint/2010/main" val="2874621476"/>
              </p:ext>
            </p:extLst>
          </p:nvPr>
        </p:nvGraphicFramePr>
        <p:xfrm>
          <a:off x="2032000" y="1093304"/>
          <a:ext cx="7589078" cy="504502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81626902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92E379-F826-AD41-BBCF-980D442EE9B7}"/>
              </a:ext>
            </a:extLst>
          </p:cNvPr>
          <p:cNvSpPr>
            <a:spLocks noGrp="1"/>
          </p:cNvSpPr>
          <p:nvPr>
            <p:ph type="title"/>
          </p:nvPr>
        </p:nvSpPr>
        <p:spPr>
          <a:xfrm>
            <a:off x="838200" y="365125"/>
            <a:ext cx="8815466" cy="1325563"/>
          </a:xfrm>
        </p:spPr>
        <p:txBody>
          <a:bodyPr>
            <a:normAutofit/>
          </a:bodyPr>
          <a:lstStyle/>
          <a:p>
            <a:r>
              <a:rPr lang="en-GB" sz="3100" b="1" dirty="0">
                <a:latin typeface="Bahnschrift" panose="020B0502040204020203" pitchFamily="34" charset="0"/>
              </a:rPr>
              <a:t>The Climate Co-Adaptation Lab</a:t>
            </a:r>
            <a:br>
              <a:rPr lang="en-GB" sz="3100" dirty="0">
                <a:latin typeface="Bahnschrift" panose="020B0502040204020203" pitchFamily="34" charset="0"/>
              </a:rPr>
            </a:br>
            <a:r>
              <a:rPr lang="en-GB" sz="2400" dirty="0">
                <a:latin typeface="Bahnschrift" panose="020B0502040204020203" pitchFamily="34" charset="0"/>
              </a:rPr>
              <a:t>A Collaborative, Bottom-up Innovation Space to Collectively Pursue Work Opportunities and Develop Ideas and Concepts</a:t>
            </a:r>
            <a:endParaRPr lang="de-DE" sz="2400" dirty="0">
              <a:latin typeface="Bahnschrift" panose="020B0502040204020203" pitchFamily="34" charset="0"/>
            </a:endParaRPr>
          </a:p>
        </p:txBody>
      </p:sp>
      <p:pic>
        <p:nvPicPr>
          <p:cNvPr id="3" name="Picture 2">
            <a:extLst>
              <a:ext uri="{FF2B5EF4-FFF2-40B4-BE49-F238E27FC236}">
                <a16:creationId xmlns:a16="http://schemas.microsoft.com/office/drawing/2014/main" id="{0A25030A-5C02-CA47-B041-7FA75146C255}"/>
              </a:ext>
            </a:extLst>
          </p:cNvPr>
          <p:cNvPicPr>
            <a:picLocks noChangeAspect="1"/>
          </p:cNvPicPr>
          <p:nvPr/>
        </p:nvPicPr>
        <p:blipFill>
          <a:blip r:embed="rId2"/>
          <a:stretch>
            <a:fillRect/>
          </a:stretch>
        </p:blipFill>
        <p:spPr>
          <a:xfrm>
            <a:off x="1913470" y="1540934"/>
            <a:ext cx="8508476" cy="4656666"/>
          </a:xfrm>
          <a:prstGeom prst="rect">
            <a:avLst/>
          </a:prstGeom>
        </p:spPr>
      </p:pic>
    </p:spTree>
    <p:extLst>
      <p:ext uri="{BB962C8B-B14F-4D97-AF65-F5344CB8AC3E}">
        <p14:creationId xmlns:p14="http://schemas.microsoft.com/office/powerpoint/2010/main" val="203783526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E084C05B-22D6-DE4E-9AB0-855BCAB49B6B}"/>
              </a:ext>
            </a:extLst>
          </p:cNvPr>
          <p:cNvSpPr txBox="1">
            <a:spLocks/>
          </p:cNvSpPr>
          <p:nvPr/>
        </p:nvSpPr>
        <p:spPr>
          <a:xfrm>
            <a:off x="838200" y="365125"/>
            <a:ext cx="8815466" cy="1325563"/>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dk1"/>
              </a:buClr>
              <a:buSzPts val="18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r>
              <a:rPr lang="en-GB" sz="3100" b="1" kern="0">
                <a:latin typeface="Bahnschrift" panose="020B0502040204020203" pitchFamily="34" charset="0"/>
              </a:rPr>
              <a:t>The Climate Co-Adaptation Lab</a:t>
            </a:r>
            <a:br>
              <a:rPr lang="en-GB" sz="3100" kern="0">
                <a:latin typeface="Bahnschrift" panose="020B0502040204020203" pitchFamily="34" charset="0"/>
              </a:rPr>
            </a:br>
            <a:r>
              <a:rPr lang="en-GB" sz="2400" kern="0">
                <a:latin typeface="Bahnschrift" panose="020B0502040204020203" pitchFamily="34" charset="0"/>
              </a:rPr>
              <a:t>A Collaborative, Bottom-up Innovation Space to Collectively Pursue Work Opportunities and Develop Ideas and Concepts</a:t>
            </a:r>
            <a:endParaRPr lang="de-DE" sz="2400" kern="0" dirty="0">
              <a:latin typeface="Bahnschrift" panose="020B0502040204020203" pitchFamily="34" charset="0"/>
            </a:endParaRPr>
          </a:p>
        </p:txBody>
      </p:sp>
      <p:pic>
        <p:nvPicPr>
          <p:cNvPr id="7" name="Picture 6">
            <a:extLst>
              <a:ext uri="{FF2B5EF4-FFF2-40B4-BE49-F238E27FC236}">
                <a16:creationId xmlns:a16="http://schemas.microsoft.com/office/drawing/2014/main" id="{901311F5-75E0-9840-BA24-665F22E6B508}"/>
              </a:ext>
            </a:extLst>
          </p:cNvPr>
          <p:cNvPicPr>
            <a:picLocks noChangeAspect="1"/>
          </p:cNvPicPr>
          <p:nvPr/>
        </p:nvPicPr>
        <p:blipFill>
          <a:blip r:embed="rId2"/>
          <a:stretch>
            <a:fillRect/>
          </a:stretch>
        </p:blipFill>
        <p:spPr>
          <a:xfrm>
            <a:off x="3007786" y="1690688"/>
            <a:ext cx="6250322" cy="4456112"/>
          </a:xfrm>
          <a:prstGeom prst="rect">
            <a:avLst/>
          </a:prstGeom>
        </p:spPr>
      </p:pic>
    </p:spTree>
    <p:extLst>
      <p:ext uri="{BB962C8B-B14F-4D97-AF65-F5344CB8AC3E}">
        <p14:creationId xmlns:p14="http://schemas.microsoft.com/office/powerpoint/2010/main" val="390816990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7" name="Rectangle 16">
            <a:extLst>
              <a:ext uri="{FF2B5EF4-FFF2-40B4-BE49-F238E27FC236}">
                <a16:creationId xmlns:a16="http://schemas.microsoft.com/office/drawing/2014/main" id="{443E5504-EC4D-E64F-B788-80B6C8455ED5}"/>
              </a:ext>
            </a:extLst>
          </p:cNvPr>
          <p:cNvSpPr/>
          <p:nvPr/>
        </p:nvSpPr>
        <p:spPr>
          <a:xfrm>
            <a:off x="4106280" y="-1"/>
            <a:ext cx="4075717" cy="6884787"/>
          </a:xfrm>
          <a:prstGeom prst="rect">
            <a:avLst/>
          </a:prstGeom>
          <a:solidFill>
            <a:schemeClr val="accent6"/>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latin typeface="Calibri" panose="020F0502020204030204" pitchFamily="34" charset="0"/>
              <a:cs typeface="Calibri" panose="020F0502020204030204" pitchFamily="34" charset="0"/>
            </a:endParaRPr>
          </a:p>
        </p:txBody>
      </p:sp>
      <p:pic>
        <p:nvPicPr>
          <p:cNvPr id="1034" name="Picture 10">
            <a:extLst>
              <a:ext uri="{FF2B5EF4-FFF2-40B4-BE49-F238E27FC236}">
                <a16:creationId xmlns:a16="http://schemas.microsoft.com/office/drawing/2014/main" id="{AAE2474E-1A3C-D046-80F2-8E895EDD6BB6}"/>
              </a:ext>
            </a:extLst>
          </p:cNvPr>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8191454" y="3641128"/>
            <a:ext cx="4003199" cy="3015131"/>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26" name="Picture 2">
            <a:extLst>
              <a:ext uri="{FF2B5EF4-FFF2-40B4-BE49-F238E27FC236}">
                <a16:creationId xmlns:a16="http://schemas.microsoft.com/office/drawing/2014/main" id="{FA3BCBDC-A2F1-F14B-809D-FA5D409A3A65}"/>
              </a:ext>
            </a:extLst>
          </p:cNvPr>
          <p:cNvPicPr>
            <a:picLocks noChangeAspect="1" noChangeArrowheads="1"/>
          </p:cNvPicPr>
          <p:nvPr/>
        </p:nvPicPr>
        <p:blipFill rotWithShape="1">
          <a:blip r:embed="rId4" cstate="email">
            <a:extLst>
              <a:ext uri="{28A0092B-C50C-407E-A947-70E740481C1C}">
                <a14:useLocalDpi xmlns:a14="http://schemas.microsoft.com/office/drawing/2010/main"/>
              </a:ext>
            </a:extLst>
          </a:blip>
          <a:srcRect/>
          <a:stretch/>
        </p:blipFill>
        <p:spPr bwMode="auto">
          <a:xfrm>
            <a:off x="-3" y="4011591"/>
            <a:ext cx="4100400" cy="2867699"/>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a:extLst>
              <a:ext uri="{FF2B5EF4-FFF2-40B4-BE49-F238E27FC236}">
                <a16:creationId xmlns:a16="http://schemas.microsoft.com/office/drawing/2014/main" id="{8E23AE54-34CA-514C-8C6C-D1C53E549D13}"/>
              </a:ext>
            </a:extLst>
          </p:cNvPr>
          <p:cNvSpPr>
            <a:spLocks noGrp="1"/>
          </p:cNvSpPr>
          <p:nvPr>
            <p:ph type="title"/>
          </p:nvPr>
        </p:nvSpPr>
        <p:spPr>
          <a:xfrm>
            <a:off x="311478" y="156603"/>
            <a:ext cx="3518511" cy="1325563"/>
          </a:xfrm>
        </p:spPr>
        <p:txBody>
          <a:bodyPr>
            <a:normAutofit/>
          </a:bodyPr>
          <a:lstStyle/>
          <a:p>
            <a:r>
              <a:rPr lang="en-GB" sz="2800" dirty="0">
                <a:solidFill>
                  <a:schemeClr val="bg1">
                    <a:lumMod val="65000"/>
                  </a:schemeClr>
                </a:solidFill>
                <a:latin typeface="Bahnschrift" panose="020B0502040204020203" pitchFamily="34" charset="0"/>
              </a:rPr>
              <a:t>Working with Others, </a:t>
            </a:r>
            <a:br>
              <a:rPr lang="en-GB" sz="2800" dirty="0">
                <a:solidFill>
                  <a:schemeClr val="bg1">
                    <a:lumMod val="65000"/>
                  </a:schemeClr>
                </a:solidFill>
                <a:latin typeface="Bahnschrift" panose="020B0502040204020203" pitchFamily="34" charset="0"/>
              </a:rPr>
            </a:br>
            <a:r>
              <a:rPr lang="en-GB" sz="2800" dirty="0">
                <a:solidFill>
                  <a:schemeClr val="bg1">
                    <a:lumMod val="65000"/>
                  </a:schemeClr>
                </a:solidFill>
                <a:latin typeface="Bahnschrift" panose="020B0502040204020203" pitchFamily="34" charset="0"/>
              </a:rPr>
              <a:t>PlanAdapt ...</a:t>
            </a:r>
          </a:p>
        </p:txBody>
      </p:sp>
      <p:sp>
        <p:nvSpPr>
          <p:cNvPr id="6" name="Text Placeholder 5">
            <a:extLst>
              <a:ext uri="{FF2B5EF4-FFF2-40B4-BE49-F238E27FC236}">
                <a16:creationId xmlns:a16="http://schemas.microsoft.com/office/drawing/2014/main" id="{23AA0988-81D0-2748-BF87-34CAEF4A7713}"/>
              </a:ext>
            </a:extLst>
          </p:cNvPr>
          <p:cNvSpPr>
            <a:spLocks noGrp="1"/>
          </p:cNvSpPr>
          <p:nvPr>
            <p:ph type="body" idx="1"/>
          </p:nvPr>
        </p:nvSpPr>
        <p:spPr>
          <a:xfrm>
            <a:off x="48457" y="1760861"/>
            <a:ext cx="4100400" cy="759789"/>
          </a:xfrm>
        </p:spPr>
        <p:txBody>
          <a:bodyPr>
            <a:noAutofit/>
          </a:bodyPr>
          <a:lstStyle/>
          <a:p>
            <a:pPr marL="114300" indent="0">
              <a:buNone/>
            </a:pPr>
            <a:r>
              <a:rPr lang="en-GB" sz="2000" dirty="0">
                <a:latin typeface="Bahnschrift" panose="020B0502040204020203" pitchFamily="34" charset="0"/>
                <a:cs typeface="Damascus Light" pitchFamily="2" charset="-78"/>
              </a:rPr>
              <a:t>... helps to build networks and partnerships, such as an expert network on the climate-soil nexus or the FEBA working group on urban ecosystem-based adaptation </a:t>
            </a:r>
          </a:p>
        </p:txBody>
      </p:sp>
      <p:sp>
        <p:nvSpPr>
          <p:cNvPr id="9" name="Text Placeholder 5">
            <a:extLst>
              <a:ext uri="{FF2B5EF4-FFF2-40B4-BE49-F238E27FC236}">
                <a16:creationId xmlns:a16="http://schemas.microsoft.com/office/drawing/2014/main" id="{07E43ABD-C2FC-834D-A724-50D14628D0F6}"/>
              </a:ext>
            </a:extLst>
          </p:cNvPr>
          <p:cNvSpPr txBox="1">
            <a:spLocks/>
          </p:cNvSpPr>
          <p:nvPr/>
        </p:nvSpPr>
        <p:spPr>
          <a:xfrm>
            <a:off x="4234070" y="3149057"/>
            <a:ext cx="3838474" cy="1745316"/>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Font typeface="Arial"/>
              <a:buNone/>
            </a:pPr>
            <a:r>
              <a:rPr lang="en-GB" sz="2000" dirty="0">
                <a:solidFill>
                  <a:schemeClr val="bg1"/>
                </a:solidFill>
                <a:latin typeface="Bahnschrift" panose="020B0502040204020203" pitchFamily="34" charset="0"/>
              </a:rPr>
              <a:t>... provides offline and online training courses and learning journeys on climate risk management for practitioners, planners and other stake-holders, in collaboration with universities and other training institutes. With the aim to provide context-specific, learner-driven and culture-sensitive capacity development.</a:t>
            </a:r>
          </a:p>
        </p:txBody>
      </p:sp>
      <p:sp>
        <p:nvSpPr>
          <p:cNvPr id="3" name="AutoShape 2">
            <a:extLst>
              <a:ext uri="{FF2B5EF4-FFF2-40B4-BE49-F238E27FC236}">
                <a16:creationId xmlns:a16="http://schemas.microsoft.com/office/drawing/2014/main" id="{4440E61E-F4B3-5847-B588-CC364491A45A}"/>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sp>
        <p:nvSpPr>
          <p:cNvPr id="4" name="AutoShape 4">
            <a:extLst>
              <a:ext uri="{FF2B5EF4-FFF2-40B4-BE49-F238E27FC236}">
                <a16:creationId xmlns:a16="http://schemas.microsoft.com/office/drawing/2014/main" id="{687DDDA6-A7DE-6C41-BD34-FB20F676A77A}"/>
              </a:ext>
            </a:extLst>
          </p:cNvPr>
          <p:cNvSpPr>
            <a:spLocks noChangeAspect="1" noChangeArrowheads="1"/>
          </p:cNvSpPr>
          <p:nvPr/>
        </p:nvSpPr>
        <p:spPr bwMode="auto">
          <a:xfrm>
            <a:off x="6096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sp>
        <p:nvSpPr>
          <p:cNvPr id="5" name="AutoShape 6">
            <a:extLst>
              <a:ext uri="{FF2B5EF4-FFF2-40B4-BE49-F238E27FC236}">
                <a16:creationId xmlns:a16="http://schemas.microsoft.com/office/drawing/2014/main" id="{D475F67A-1D43-CC4A-AEC6-564CFD0C82CA}"/>
              </a:ext>
            </a:extLst>
          </p:cNvPr>
          <p:cNvSpPr>
            <a:spLocks noChangeAspect="1" noChangeArrowheads="1"/>
          </p:cNvSpPr>
          <p:nvPr/>
        </p:nvSpPr>
        <p:spPr bwMode="auto">
          <a:xfrm>
            <a:off x="6248400" y="35814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sp>
        <p:nvSpPr>
          <p:cNvPr id="7" name="AutoShape 8">
            <a:extLst>
              <a:ext uri="{FF2B5EF4-FFF2-40B4-BE49-F238E27FC236}">
                <a16:creationId xmlns:a16="http://schemas.microsoft.com/office/drawing/2014/main" id="{19873E14-FEDC-B840-BE6A-52C13D3041A7}"/>
              </a:ext>
            </a:extLst>
          </p:cNvPr>
          <p:cNvSpPr>
            <a:spLocks noChangeAspect="1" noChangeArrowheads="1"/>
          </p:cNvSpPr>
          <p:nvPr/>
        </p:nvSpPr>
        <p:spPr bwMode="auto">
          <a:xfrm>
            <a:off x="6400800" y="37338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sp>
        <p:nvSpPr>
          <p:cNvPr id="13" name="Text Placeholder 5">
            <a:extLst>
              <a:ext uri="{FF2B5EF4-FFF2-40B4-BE49-F238E27FC236}">
                <a16:creationId xmlns:a16="http://schemas.microsoft.com/office/drawing/2014/main" id="{1959FE1A-E669-1643-870E-BCE8E5D78A63}"/>
              </a:ext>
            </a:extLst>
          </p:cNvPr>
          <p:cNvSpPr txBox="1">
            <a:spLocks/>
          </p:cNvSpPr>
          <p:nvPr/>
        </p:nvSpPr>
        <p:spPr>
          <a:xfrm>
            <a:off x="8253021" y="300059"/>
            <a:ext cx="3888000" cy="3190783"/>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Font typeface="Arial"/>
              <a:buNone/>
            </a:pPr>
            <a:r>
              <a:rPr lang="en-GB" sz="2000" dirty="0">
                <a:latin typeface="Bahnschrift" panose="020B0502040204020203" pitchFamily="34" charset="0"/>
              </a:rPr>
              <a:t>... shapes learning opportunities and curricula for training courses, study pro-grammes, leadership academies such as a Double Degree MSc Programme at Arizona University (USA) and </a:t>
            </a:r>
            <a:r>
              <a:rPr lang="en-GB" sz="2000" dirty="0" err="1">
                <a:latin typeface="Bahnschrift" panose="020B0502040204020203" pitchFamily="34" charset="0"/>
              </a:rPr>
              <a:t>Leuphana</a:t>
            </a:r>
            <a:r>
              <a:rPr lang="en-GB" sz="2000" dirty="0">
                <a:latin typeface="Bahnschrift" panose="020B0502040204020203" pitchFamily="34" charset="0"/>
              </a:rPr>
              <a:t> University </a:t>
            </a:r>
            <a:r>
              <a:rPr lang="en-GB" sz="2000" dirty="0" err="1">
                <a:latin typeface="Bahnschrift" panose="020B0502040204020203" pitchFamily="34" charset="0"/>
              </a:rPr>
              <a:t>Lüneburg</a:t>
            </a:r>
            <a:r>
              <a:rPr lang="en-GB" sz="2000" dirty="0">
                <a:latin typeface="Bahnschrift" panose="020B0502040204020203" pitchFamily="34" charset="0"/>
              </a:rPr>
              <a:t> (Germany) or a leadership training for future leaders in Central Asian countries.</a:t>
            </a:r>
          </a:p>
        </p:txBody>
      </p:sp>
      <p:pic>
        <p:nvPicPr>
          <p:cNvPr id="3074" name="Picture 2">
            <a:extLst>
              <a:ext uri="{FF2B5EF4-FFF2-40B4-BE49-F238E27FC236}">
                <a16:creationId xmlns:a16="http://schemas.microsoft.com/office/drawing/2014/main" id="{FD2FE0A5-2E85-E442-9107-78F485D86BD1}"/>
              </a:ext>
            </a:extLst>
          </p:cNvPr>
          <p:cNvPicPr>
            <a:picLocks noChangeAspect="1" noChangeArrowheads="1"/>
          </p:cNvPicPr>
          <p:nvPr/>
        </p:nvPicPr>
        <p:blipFill rotWithShape="1">
          <a:blip r:embed="rId5" cstate="email">
            <a:extLst>
              <a:ext uri="{28A0092B-C50C-407E-A947-70E740481C1C}">
                <a14:useLocalDpi xmlns:a14="http://schemas.microsoft.com/office/drawing/2010/main"/>
              </a:ext>
            </a:extLst>
          </a:blip>
          <a:srcRect/>
          <a:stretch/>
        </p:blipFill>
        <p:spPr bwMode="auto">
          <a:xfrm>
            <a:off x="4100400" y="-28396"/>
            <a:ext cx="4096800" cy="30139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3006029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E894C992-6FF0-CB46-A95D-C499D670D5C3}"/>
              </a:ext>
            </a:extLst>
          </p:cNvPr>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8197200" y="4741286"/>
            <a:ext cx="4016150" cy="2136592"/>
          </a:xfrm>
          <a:prstGeom prst="rect">
            <a:avLst/>
          </a:prstGeom>
        </p:spPr>
      </p:pic>
      <p:sp>
        <p:nvSpPr>
          <p:cNvPr id="17" name="Rectangle 16">
            <a:extLst>
              <a:ext uri="{FF2B5EF4-FFF2-40B4-BE49-F238E27FC236}">
                <a16:creationId xmlns:a16="http://schemas.microsoft.com/office/drawing/2014/main" id="{B072952B-A664-C845-B064-E6708A51BDF4}"/>
              </a:ext>
            </a:extLst>
          </p:cNvPr>
          <p:cNvSpPr/>
          <p:nvPr/>
        </p:nvSpPr>
        <p:spPr>
          <a:xfrm>
            <a:off x="4106280" y="-1"/>
            <a:ext cx="4075717" cy="6884787"/>
          </a:xfrm>
          <a:prstGeom prst="rect">
            <a:avLst/>
          </a:prstGeom>
          <a:solidFill>
            <a:schemeClr val="accent6"/>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latin typeface="Calibri" panose="020F0502020204030204" pitchFamily="34" charset="0"/>
              <a:cs typeface="Calibri" panose="020F0502020204030204" pitchFamily="34" charset="0"/>
            </a:endParaRPr>
          </a:p>
        </p:txBody>
      </p:sp>
      <p:sp>
        <p:nvSpPr>
          <p:cNvPr id="3" name="AutoShape 2">
            <a:extLst>
              <a:ext uri="{FF2B5EF4-FFF2-40B4-BE49-F238E27FC236}">
                <a16:creationId xmlns:a16="http://schemas.microsoft.com/office/drawing/2014/main" id="{91CC91C2-8336-494B-99F6-0A62EBE25284}"/>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pic>
        <p:nvPicPr>
          <p:cNvPr id="12" name="Picture 11">
            <a:extLst>
              <a:ext uri="{FF2B5EF4-FFF2-40B4-BE49-F238E27FC236}">
                <a16:creationId xmlns:a16="http://schemas.microsoft.com/office/drawing/2014/main" id="{CBE9E290-ADD3-494C-8AC1-0AEE1BA19E72}"/>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231966" y="5142249"/>
            <a:ext cx="3518511" cy="1383581"/>
          </a:xfrm>
          <a:prstGeom prst="rect">
            <a:avLst/>
          </a:prstGeom>
        </p:spPr>
      </p:pic>
      <p:sp>
        <p:nvSpPr>
          <p:cNvPr id="15" name="Text Placeholder 5">
            <a:extLst>
              <a:ext uri="{FF2B5EF4-FFF2-40B4-BE49-F238E27FC236}">
                <a16:creationId xmlns:a16="http://schemas.microsoft.com/office/drawing/2014/main" id="{E9077811-4862-1049-A900-551BC0EF6407}"/>
              </a:ext>
            </a:extLst>
          </p:cNvPr>
          <p:cNvSpPr txBox="1">
            <a:spLocks/>
          </p:cNvSpPr>
          <p:nvPr/>
        </p:nvSpPr>
        <p:spPr>
          <a:xfrm>
            <a:off x="121544" y="1942996"/>
            <a:ext cx="3834940" cy="1288109"/>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latin typeface="Bahnschrift" panose="020B0502040204020203" pitchFamily="34" charset="0"/>
              </a:rPr>
              <a:t>... conducted an economic study, commissioned by the African Development Bank, in preparation of the World Water Week 2018 in Stockholm. The study focused on innovative financing instruments for ecosystems management in Africa.  </a:t>
            </a:r>
          </a:p>
        </p:txBody>
      </p:sp>
      <p:pic>
        <p:nvPicPr>
          <p:cNvPr id="2054" name="Picture 6">
            <a:extLst>
              <a:ext uri="{FF2B5EF4-FFF2-40B4-BE49-F238E27FC236}">
                <a16:creationId xmlns:a16="http://schemas.microsoft.com/office/drawing/2014/main" id="{2AC31F25-9EBB-5C42-B263-E11805C91146}"/>
              </a:ext>
            </a:extLst>
          </p:cNvPr>
          <p:cNvPicPr>
            <a:picLocks noChangeAspect="1" noChangeArrowheads="1"/>
          </p:cNvPicPr>
          <p:nvPr/>
        </p:nvPicPr>
        <p:blipFill>
          <a:blip r:embed="rId5" cstate="email">
            <a:extLst>
              <a:ext uri="{28A0092B-C50C-407E-A947-70E740481C1C}">
                <a14:useLocalDpi xmlns:a14="http://schemas.microsoft.com/office/drawing/2010/main"/>
              </a:ext>
            </a:extLst>
          </a:blip>
          <a:srcRect/>
          <a:stretch>
            <a:fillRect/>
          </a:stretch>
        </p:blipFill>
        <p:spPr bwMode="auto">
          <a:xfrm>
            <a:off x="4100400" y="0"/>
            <a:ext cx="4096800" cy="3072600"/>
          </a:xfrm>
          <a:prstGeom prst="rect">
            <a:avLst/>
          </a:prstGeom>
          <a:noFill/>
          <a:extLst>
            <a:ext uri="{909E8E84-426E-40DD-AFC4-6F175D3DCCD1}">
              <a14:hiddenFill xmlns:a14="http://schemas.microsoft.com/office/drawing/2010/main">
                <a:solidFill>
                  <a:srgbClr val="FFFFFF"/>
                </a:solidFill>
              </a14:hiddenFill>
            </a:ext>
          </a:extLst>
        </p:spPr>
      </p:pic>
      <p:sp>
        <p:nvSpPr>
          <p:cNvPr id="18" name="Text Placeholder 5">
            <a:extLst>
              <a:ext uri="{FF2B5EF4-FFF2-40B4-BE49-F238E27FC236}">
                <a16:creationId xmlns:a16="http://schemas.microsoft.com/office/drawing/2014/main" id="{75406838-68DC-8C4A-8D54-ABF0E88A53C1}"/>
              </a:ext>
            </a:extLst>
          </p:cNvPr>
          <p:cNvSpPr txBox="1">
            <a:spLocks/>
          </p:cNvSpPr>
          <p:nvPr/>
        </p:nvSpPr>
        <p:spPr>
          <a:xfrm>
            <a:off x="8341116" y="195125"/>
            <a:ext cx="3749218" cy="2488439"/>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latin typeface="Bahnschrift" panose="020B0502040204020203" pitchFamily="34" charset="0"/>
              </a:rPr>
              <a:t>... contributes to make scenarios about future climate more accessible to users and stakeholders and shape related toolkits in a user-friendly way. For example, the SENSES toolkits will help to better anticipate climate impacts and support co-developed social and political scenarios to make decisions about future resource management (e.g. water in transboundary river basins) and trade-offs. </a:t>
            </a:r>
          </a:p>
        </p:txBody>
      </p:sp>
      <p:sp>
        <p:nvSpPr>
          <p:cNvPr id="20" name="Text Placeholder 5">
            <a:extLst>
              <a:ext uri="{FF2B5EF4-FFF2-40B4-BE49-F238E27FC236}">
                <a16:creationId xmlns:a16="http://schemas.microsoft.com/office/drawing/2014/main" id="{646DD02F-E7FE-A447-A9FF-1355DF0FF9E4}"/>
              </a:ext>
            </a:extLst>
          </p:cNvPr>
          <p:cNvSpPr txBox="1">
            <a:spLocks/>
          </p:cNvSpPr>
          <p:nvPr/>
        </p:nvSpPr>
        <p:spPr>
          <a:xfrm>
            <a:off x="4231168" y="3228266"/>
            <a:ext cx="3865029" cy="1051058"/>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solidFill>
                  <a:schemeClr val="bg1"/>
                </a:solidFill>
                <a:latin typeface="Bahnschrift" panose="020B0502040204020203" pitchFamily="34" charset="0"/>
              </a:rPr>
              <a:t>... conducts studies and action-oriented research such as a study on direct and indirect impacts of climate change on the European economy, exploring the significance of damage and loss caused by weather events in Europe itself and those ‘travelling’ to Europe via supply chains, migration and financial markets. </a:t>
            </a:r>
            <a:endParaRPr lang="en-GB" sz="1600" dirty="0">
              <a:latin typeface="Bahnschrift" panose="020B0502040204020203" pitchFamily="34" charset="0"/>
            </a:endParaRPr>
          </a:p>
        </p:txBody>
      </p:sp>
      <p:sp>
        <p:nvSpPr>
          <p:cNvPr id="19" name="Title 1">
            <a:extLst>
              <a:ext uri="{FF2B5EF4-FFF2-40B4-BE49-F238E27FC236}">
                <a16:creationId xmlns:a16="http://schemas.microsoft.com/office/drawing/2014/main" id="{490611E0-B3EE-C04E-AA13-3DCC748CE56B}"/>
              </a:ext>
            </a:extLst>
          </p:cNvPr>
          <p:cNvSpPr>
            <a:spLocks noGrp="1"/>
          </p:cNvSpPr>
          <p:nvPr>
            <p:ph type="title"/>
          </p:nvPr>
        </p:nvSpPr>
        <p:spPr>
          <a:xfrm>
            <a:off x="311478" y="156603"/>
            <a:ext cx="3518511" cy="1325563"/>
          </a:xfrm>
        </p:spPr>
        <p:txBody>
          <a:bodyPr>
            <a:normAutofit/>
          </a:bodyPr>
          <a:lstStyle/>
          <a:p>
            <a:r>
              <a:rPr lang="en-GB" sz="2800" dirty="0">
                <a:solidFill>
                  <a:schemeClr val="bg1">
                    <a:lumMod val="65000"/>
                  </a:schemeClr>
                </a:solidFill>
                <a:latin typeface="Bahnschrift" panose="020B0502040204020203" pitchFamily="34" charset="0"/>
              </a:rPr>
              <a:t>Working with Others, </a:t>
            </a:r>
            <a:br>
              <a:rPr lang="en-GB" sz="2800" dirty="0">
                <a:solidFill>
                  <a:schemeClr val="bg1">
                    <a:lumMod val="65000"/>
                  </a:schemeClr>
                </a:solidFill>
                <a:latin typeface="Bahnschrift" panose="020B0502040204020203" pitchFamily="34" charset="0"/>
              </a:rPr>
            </a:br>
            <a:r>
              <a:rPr lang="en-GB" sz="2800" dirty="0">
                <a:solidFill>
                  <a:schemeClr val="bg1">
                    <a:lumMod val="65000"/>
                  </a:schemeClr>
                </a:solidFill>
                <a:latin typeface="Bahnschrift" panose="020B0502040204020203" pitchFamily="34" charset="0"/>
              </a:rPr>
              <a:t>PlanAdapt ...</a:t>
            </a:r>
          </a:p>
        </p:txBody>
      </p:sp>
    </p:spTree>
    <p:extLst>
      <p:ext uri="{BB962C8B-B14F-4D97-AF65-F5344CB8AC3E}">
        <p14:creationId xmlns:p14="http://schemas.microsoft.com/office/powerpoint/2010/main" val="52106031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030" name="Picture 6">
            <a:extLst>
              <a:ext uri="{FF2B5EF4-FFF2-40B4-BE49-F238E27FC236}">
                <a16:creationId xmlns:a16="http://schemas.microsoft.com/office/drawing/2014/main" id="{7114379F-FF41-C44B-AFBB-21AA0A6E523C}"/>
              </a:ext>
            </a:extLst>
          </p:cNvPr>
          <p:cNvPicPr>
            <a:picLocks noChangeAspect="1" noChangeArrowheads="1"/>
          </p:cNvPicPr>
          <p:nvPr/>
        </p:nvPicPr>
        <p:blipFill rotWithShape="1">
          <a:blip r:embed="rId3" cstate="email">
            <a:extLst>
              <a:ext uri="{28A0092B-C50C-407E-A947-70E740481C1C}">
                <a14:useLocalDpi xmlns:a14="http://schemas.microsoft.com/office/drawing/2010/main"/>
              </a:ext>
            </a:extLst>
          </a:blip>
          <a:srcRect/>
          <a:stretch/>
        </p:blipFill>
        <p:spPr bwMode="auto">
          <a:xfrm>
            <a:off x="8165834" y="4290452"/>
            <a:ext cx="4126842" cy="2586589"/>
          </a:xfrm>
          <a:prstGeom prst="rect">
            <a:avLst/>
          </a:prstGeom>
          <a:noFill/>
          <a:extLst>
            <a:ext uri="{909E8E84-426E-40DD-AFC4-6F175D3DCCD1}">
              <a14:hiddenFill xmlns:a14="http://schemas.microsoft.com/office/drawing/2010/main">
                <a:solidFill>
                  <a:srgbClr val="FFFFFF"/>
                </a:solidFill>
              </a14:hiddenFill>
            </a:ext>
          </a:extLst>
        </p:spPr>
      </p:pic>
      <p:sp>
        <p:nvSpPr>
          <p:cNvPr id="13" name="Rectangle 12">
            <a:extLst>
              <a:ext uri="{FF2B5EF4-FFF2-40B4-BE49-F238E27FC236}">
                <a16:creationId xmlns:a16="http://schemas.microsoft.com/office/drawing/2014/main" id="{A5AC64C1-0989-454C-9587-5DD277793C81}"/>
              </a:ext>
            </a:extLst>
          </p:cNvPr>
          <p:cNvSpPr/>
          <p:nvPr/>
        </p:nvSpPr>
        <p:spPr>
          <a:xfrm>
            <a:off x="4106280" y="-1"/>
            <a:ext cx="4075717" cy="6884787"/>
          </a:xfrm>
          <a:prstGeom prst="rect">
            <a:avLst/>
          </a:prstGeom>
          <a:solidFill>
            <a:schemeClr val="accent6"/>
          </a:solidFill>
          <a:ln>
            <a:solidFill>
              <a:schemeClr val="accent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latin typeface="Calibri" panose="020F0502020204030204" pitchFamily="34" charset="0"/>
              <a:cs typeface="Calibri" panose="020F0502020204030204" pitchFamily="34" charset="0"/>
            </a:endParaRPr>
          </a:p>
        </p:txBody>
      </p:sp>
      <p:sp>
        <p:nvSpPr>
          <p:cNvPr id="3" name="AutoShape 2">
            <a:extLst>
              <a:ext uri="{FF2B5EF4-FFF2-40B4-BE49-F238E27FC236}">
                <a16:creationId xmlns:a16="http://schemas.microsoft.com/office/drawing/2014/main" id="{91CC91C2-8336-494B-99F6-0A62EBE25284}"/>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latin typeface="Bahnschrift" panose="020B0502040204020203" pitchFamily="34" charset="0"/>
            </a:endParaRPr>
          </a:p>
        </p:txBody>
      </p:sp>
      <p:sp>
        <p:nvSpPr>
          <p:cNvPr id="15" name="Text Placeholder 5">
            <a:extLst>
              <a:ext uri="{FF2B5EF4-FFF2-40B4-BE49-F238E27FC236}">
                <a16:creationId xmlns:a16="http://schemas.microsoft.com/office/drawing/2014/main" id="{E9077811-4862-1049-A900-551BC0EF6407}"/>
              </a:ext>
            </a:extLst>
          </p:cNvPr>
          <p:cNvSpPr txBox="1">
            <a:spLocks/>
          </p:cNvSpPr>
          <p:nvPr/>
        </p:nvSpPr>
        <p:spPr>
          <a:xfrm>
            <a:off x="81787" y="1286915"/>
            <a:ext cx="3726415" cy="1288109"/>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latin typeface="Bahnschrift" panose="020B0502040204020203" pitchFamily="34" charset="0"/>
              </a:rPr>
              <a:t>... provides advice to local and national governments, muni-</a:t>
            </a:r>
            <a:r>
              <a:rPr lang="en-GB" sz="2000" dirty="0" err="1">
                <a:latin typeface="Bahnschrift" panose="020B0502040204020203" pitchFamily="34" charset="0"/>
              </a:rPr>
              <a:t>cipalities</a:t>
            </a:r>
            <a:r>
              <a:rPr lang="en-GB" sz="2000" dirty="0">
                <a:latin typeface="Bahnschrift" panose="020B0502040204020203" pitchFamily="34" charset="0"/>
              </a:rPr>
              <a:t> and businesses on how to integrate climate risk in their processes and procedure. </a:t>
            </a:r>
            <a:r>
              <a:rPr lang="en-GB" sz="2000" dirty="0" err="1">
                <a:latin typeface="Bahnschrift" panose="020B0502040204020203" pitchFamily="34" charset="0"/>
              </a:rPr>
              <a:t>PlanAdapt</a:t>
            </a:r>
            <a:r>
              <a:rPr lang="en-GB" sz="2000" dirty="0">
                <a:latin typeface="Bahnschrift" panose="020B0502040204020203" pitchFamily="34" charset="0"/>
              </a:rPr>
              <a:t>, for example, advised the learning from climate action to support future programming in Cambodia. </a:t>
            </a:r>
          </a:p>
        </p:txBody>
      </p:sp>
      <p:sp>
        <p:nvSpPr>
          <p:cNvPr id="18" name="Text Placeholder 5">
            <a:extLst>
              <a:ext uri="{FF2B5EF4-FFF2-40B4-BE49-F238E27FC236}">
                <a16:creationId xmlns:a16="http://schemas.microsoft.com/office/drawing/2014/main" id="{75406838-68DC-8C4A-8D54-ABF0E88A53C1}"/>
              </a:ext>
            </a:extLst>
          </p:cNvPr>
          <p:cNvSpPr txBox="1">
            <a:spLocks/>
          </p:cNvSpPr>
          <p:nvPr/>
        </p:nvSpPr>
        <p:spPr>
          <a:xfrm>
            <a:off x="8261509" y="192588"/>
            <a:ext cx="3902931" cy="1051058"/>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latin typeface="Bahnschrift" panose="020B0502040204020203" pitchFamily="34" charset="0"/>
              </a:rPr>
              <a:t>... advised the Moroccan Government in its efforts that will help to translate planning into action. In particular, </a:t>
            </a:r>
            <a:r>
              <a:rPr lang="en-GB" sz="2000" dirty="0" err="1">
                <a:latin typeface="Bahnschrift" panose="020B0502040204020203" pitchFamily="34" charset="0"/>
              </a:rPr>
              <a:t>PlanAdapt</a:t>
            </a:r>
            <a:r>
              <a:rPr lang="en-GB" sz="2000" dirty="0">
                <a:latin typeface="Bahnschrift" panose="020B0502040204020203" pitchFamily="34" charset="0"/>
              </a:rPr>
              <a:t> worked with the Working Group on ‘Adaptation et </a:t>
            </a:r>
            <a:r>
              <a:rPr lang="en-GB" sz="2000" dirty="0" err="1">
                <a:latin typeface="Bahnschrift" panose="020B0502040204020203" pitchFamily="34" charset="0"/>
              </a:rPr>
              <a:t>Vulnérabilité</a:t>
            </a:r>
            <a:r>
              <a:rPr lang="en-GB" sz="2000" dirty="0">
                <a:latin typeface="Bahnschrift" panose="020B0502040204020203" pitchFamily="34" charset="0"/>
              </a:rPr>
              <a:t>’ under the ‘</a:t>
            </a:r>
            <a:r>
              <a:rPr lang="en-GB" sz="2000" dirty="0" err="1">
                <a:latin typeface="Bahnschrift" panose="020B0502040204020203" pitchFamily="34" charset="0"/>
              </a:rPr>
              <a:t>Secrétariat</a:t>
            </a:r>
            <a:r>
              <a:rPr lang="en-GB" sz="2000" dirty="0">
                <a:latin typeface="Bahnschrift" panose="020B0502040204020203" pitchFamily="34" charset="0"/>
              </a:rPr>
              <a:t> </a:t>
            </a:r>
            <a:r>
              <a:rPr lang="en-GB" sz="2000" dirty="0" err="1">
                <a:latin typeface="Bahnschrift" panose="020B0502040204020203" pitchFamily="34" charset="0"/>
              </a:rPr>
              <a:t>d’Etat</a:t>
            </a:r>
            <a:r>
              <a:rPr lang="en-GB" sz="2000" dirty="0">
                <a:latin typeface="Bahnschrift" panose="020B0502040204020203" pitchFamily="34" charset="0"/>
              </a:rPr>
              <a:t> Chargé du </a:t>
            </a:r>
            <a:r>
              <a:rPr lang="en-GB" sz="2000" dirty="0" err="1">
                <a:latin typeface="Bahnschrift" panose="020B0502040204020203" pitchFamily="34" charset="0"/>
              </a:rPr>
              <a:t>Développement</a:t>
            </a:r>
            <a:r>
              <a:rPr lang="en-GB" sz="2000" dirty="0">
                <a:latin typeface="Bahnschrift" panose="020B0502040204020203" pitchFamily="34" charset="0"/>
              </a:rPr>
              <a:t> Durable (SEDD)’ to identify and prioritise climate adaptation measures across various sectors.</a:t>
            </a:r>
          </a:p>
        </p:txBody>
      </p:sp>
      <p:sp>
        <p:nvSpPr>
          <p:cNvPr id="20" name="Text Placeholder 5">
            <a:extLst>
              <a:ext uri="{FF2B5EF4-FFF2-40B4-BE49-F238E27FC236}">
                <a16:creationId xmlns:a16="http://schemas.microsoft.com/office/drawing/2014/main" id="{646DD02F-E7FE-A447-A9FF-1355DF0FF9E4}"/>
              </a:ext>
            </a:extLst>
          </p:cNvPr>
          <p:cNvSpPr txBox="1">
            <a:spLocks/>
          </p:cNvSpPr>
          <p:nvPr/>
        </p:nvSpPr>
        <p:spPr>
          <a:xfrm>
            <a:off x="4160989" y="3195092"/>
            <a:ext cx="4037941" cy="1574855"/>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buNone/>
            </a:pPr>
            <a:r>
              <a:rPr lang="en-GB" sz="2000" dirty="0">
                <a:solidFill>
                  <a:schemeClr val="bg1"/>
                </a:solidFill>
                <a:latin typeface="Bahnschrift" panose="020B0502040204020203" pitchFamily="34" charset="0"/>
              </a:rPr>
              <a:t>... supported the Government of Vietnam at national, provincial and municipal levels to analyse and assess potential urban ecosystem-based adaptation measures for Dong Hoi city. This included questions about sustainable and climate-resilient approaches to waste water management or the drainage system to manage excess storm water.</a:t>
            </a:r>
          </a:p>
          <a:p>
            <a:pPr marL="114300" indent="0">
              <a:buNone/>
            </a:pPr>
            <a:endParaRPr lang="en-GB" sz="1600" dirty="0">
              <a:latin typeface="Bahnschrift" panose="020B0502040204020203" pitchFamily="34" charset="0"/>
            </a:endParaRPr>
          </a:p>
        </p:txBody>
      </p:sp>
      <p:pic>
        <p:nvPicPr>
          <p:cNvPr id="1028" name="Picture 4">
            <a:extLst>
              <a:ext uri="{FF2B5EF4-FFF2-40B4-BE49-F238E27FC236}">
                <a16:creationId xmlns:a16="http://schemas.microsoft.com/office/drawing/2014/main" id="{1D9220BC-EA98-E041-B095-F904E87D97E1}"/>
              </a:ext>
            </a:extLst>
          </p:cNvPr>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1228" y="4443351"/>
            <a:ext cx="4116468" cy="309542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a:extLst>
              <a:ext uri="{FF2B5EF4-FFF2-40B4-BE49-F238E27FC236}">
                <a16:creationId xmlns:a16="http://schemas.microsoft.com/office/drawing/2014/main" id="{CDBAC43C-E284-EA42-A88F-1E0972278214}"/>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4094076" y="-3653"/>
            <a:ext cx="4102739" cy="3077054"/>
          </a:xfrm>
          <a:prstGeom prst="rect">
            <a:avLst/>
          </a:prstGeom>
          <a:noFill/>
          <a:extLst>
            <a:ext uri="{909E8E84-426E-40DD-AFC4-6F175D3DCCD1}">
              <a14:hiddenFill xmlns:a14="http://schemas.microsoft.com/office/drawing/2010/main">
                <a:solidFill>
                  <a:srgbClr val="FFFFFF"/>
                </a:solidFill>
              </a14:hiddenFill>
            </a:ext>
          </a:extLst>
        </p:spPr>
      </p:pic>
      <p:sp>
        <p:nvSpPr>
          <p:cNvPr id="14" name="Title 1">
            <a:extLst>
              <a:ext uri="{FF2B5EF4-FFF2-40B4-BE49-F238E27FC236}">
                <a16:creationId xmlns:a16="http://schemas.microsoft.com/office/drawing/2014/main" id="{54C676CD-B346-744E-A1E5-D8CBA55FB1A0}"/>
              </a:ext>
            </a:extLst>
          </p:cNvPr>
          <p:cNvSpPr>
            <a:spLocks noGrp="1"/>
          </p:cNvSpPr>
          <p:nvPr>
            <p:ph type="title"/>
          </p:nvPr>
        </p:nvSpPr>
        <p:spPr>
          <a:xfrm>
            <a:off x="311478" y="156603"/>
            <a:ext cx="3518511" cy="1325563"/>
          </a:xfrm>
        </p:spPr>
        <p:txBody>
          <a:bodyPr>
            <a:normAutofit/>
          </a:bodyPr>
          <a:lstStyle/>
          <a:p>
            <a:r>
              <a:rPr lang="en-GB" sz="2800" dirty="0">
                <a:solidFill>
                  <a:schemeClr val="bg1">
                    <a:lumMod val="65000"/>
                  </a:schemeClr>
                </a:solidFill>
                <a:latin typeface="Bahnschrift" panose="020B0502040204020203" pitchFamily="34" charset="0"/>
              </a:rPr>
              <a:t>Working with Others, </a:t>
            </a:r>
            <a:br>
              <a:rPr lang="en-GB" sz="2800" dirty="0">
                <a:solidFill>
                  <a:schemeClr val="bg1">
                    <a:lumMod val="65000"/>
                  </a:schemeClr>
                </a:solidFill>
                <a:latin typeface="Bahnschrift" panose="020B0502040204020203" pitchFamily="34" charset="0"/>
              </a:rPr>
            </a:br>
            <a:r>
              <a:rPr lang="en-GB" sz="2800" dirty="0">
                <a:solidFill>
                  <a:schemeClr val="bg1">
                    <a:lumMod val="65000"/>
                  </a:schemeClr>
                </a:solidFill>
                <a:latin typeface="Bahnschrift" panose="020B0502040204020203" pitchFamily="34" charset="0"/>
              </a:rPr>
              <a:t>PlanAdapt ...</a:t>
            </a:r>
          </a:p>
        </p:txBody>
      </p:sp>
    </p:spTree>
    <p:extLst>
      <p:ext uri="{BB962C8B-B14F-4D97-AF65-F5344CB8AC3E}">
        <p14:creationId xmlns:p14="http://schemas.microsoft.com/office/powerpoint/2010/main" val="106281511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97AA2D-B230-CA44-A2A8-1DD27EF6211C}"/>
              </a:ext>
            </a:extLst>
          </p:cNvPr>
          <p:cNvSpPr>
            <a:spLocks noGrp="1"/>
          </p:cNvSpPr>
          <p:nvPr>
            <p:ph type="title"/>
          </p:nvPr>
        </p:nvSpPr>
        <p:spPr>
          <a:xfrm>
            <a:off x="4457700" y="1162843"/>
            <a:ext cx="6730999" cy="1325563"/>
          </a:xfrm>
        </p:spPr>
        <p:txBody>
          <a:bodyPr>
            <a:normAutofit/>
          </a:bodyPr>
          <a:lstStyle/>
          <a:p>
            <a:r>
              <a:rPr lang="en-GB" sz="4000" dirty="0">
                <a:latin typeface="Bahnschrift" panose="020B0502040204020203" pitchFamily="34" charset="0"/>
              </a:rPr>
              <a:t>If you are interested to further engage... </a:t>
            </a:r>
          </a:p>
        </p:txBody>
      </p:sp>
      <p:sp>
        <p:nvSpPr>
          <p:cNvPr id="3" name="Text Placeholder 2">
            <a:extLst>
              <a:ext uri="{FF2B5EF4-FFF2-40B4-BE49-F238E27FC236}">
                <a16:creationId xmlns:a16="http://schemas.microsoft.com/office/drawing/2014/main" id="{FF9D6DCE-E5E6-A54B-8921-D7FEF14271F7}"/>
              </a:ext>
            </a:extLst>
          </p:cNvPr>
          <p:cNvSpPr>
            <a:spLocks noGrp="1"/>
          </p:cNvSpPr>
          <p:nvPr>
            <p:ph type="body" idx="1"/>
          </p:nvPr>
        </p:nvSpPr>
        <p:spPr>
          <a:xfrm>
            <a:off x="4330700" y="2697161"/>
            <a:ext cx="7569200" cy="2763840"/>
          </a:xfrm>
        </p:spPr>
        <p:txBody>
          <a:bodyPr>
            <a:normAutofit/>
          </a:bodyPr>
          <a:lstStyle/>
          <a:p>
            <a:pPr marL="114300" indent="0">
              <a:spcAft>
                <a:spcPts val="600"/>
              </a:spcAft>
              <a:buNone/>
            </a:pPr>
            <a:r>
              <a:rPr lang="en-GB" sz="2400" dirty="0">
                <a:latin typeface="Bahnschrift" panose="020B0502040204020203" pitchFamily="34" charset="0"/>
              </a:rPr>
              <a:t>... feel invited to join our network or one of our activities and formats, such as the </a:t>
            </a:r>
            <a:r>
              <a:rPr lang="en-GB" sz="2400">
                <a:latin typeface="Bahnschrift" panose="020B0502040204020203" pitchFamily="34" charset="0"/>
              </a:rPr>
              <a:t>Climate Co-Adaptation </a:t>
            </a:r>
            <a:r>
              <a:rPr lang="en-GB" sz="2400" dirty="0">
                <a:latin typeface="Bahnschrift" panose="020B0502040204020203" pitchFamily="34" charset="0"/>
              </a:rPr>
              <a:t>Lab or the PlanAdapt Topic Forum</a:t>
            </a:r>
          </a:p>
          <a:p>
            <a:pPr marL="114300" indent="0">
              <a:buNone/>
            </a:pPr>
            <a:r>
              <a:rPr lang="en-GB" sz="2400" dirty="0">
                <a:latin typeface="Bahnschrift" panose="020B0502040204020203" pitchFamily="34" charset="0"/>
              </a:rPr>
              <a:t>... or leave us a message at </a:t>
            </a:r>
            <a:r>
              <a:rPr lang="en-GB" sz="2400" dirty="0" err="1">
                <a:latin typeface="Bahnschrift" panose="020B0502040204020203" pitchFamily="34" charset="0"/>
              </a:rPr>
              <a:t>info@plan-adapt.org</a:t>
            </a:r>
            <a:endParaRPr lang="en-GB" sz="2400" dirty="0">
              <a:latin typeface="Bahnschrift" panose="020B0502040204020203" pitchFamily="34" charset="0"/>
            </a:endParaRPr>
          </a:p>
        </p:txBody>
      </p:sp>
      <p:pic>
        <p:nvPicPr>
          <p:cNvPr id="6146" name="Picture 2">
            <a:extLst>
              <a:ext uri="{FF2B5EF4-FFF2-40B4-BE49-F238E27FC236}">
                <a16:creationId xmlns:a16="http://schemas.microsoft.com/office/drawing/2014/main" id="{8D119638-4ED9-2547-BC6C-5281C3409071}"/>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5800" y="1598611"/>
            <a:ext cx="3302000" cy="3302000"/>
          </a:xfrm>
          <a:prstGeom prst="rect">
            <a:avLst/>
          </a:prstGeom>
          <a:noFill/>
          <a:extLst>
            <a:ext uri="{909E8E84-426E-40DD-AFC4-6F175D3DCCD1}">
              <a14:hiddenFill xmlns:a14="http://schemas.microsoft.com/office/drawing/2010/main">
                <a:solidFill>
                  <a:srgbClr val="FFFFFF"/>
                </a:solidFill>
              </a14:hiddenFill>
            </a:ext>
          </a:extLst>
        </p:spPr>
      </p:pic>
      <p:sp>
        <p:nvSpPr>
          <p:cNvPr id="5" name="Title 1">
            <a:extLst>
              <a:ext uri="{FF2B5EF4-FFF2-40B4-BE49-F238E27FC236}">
                <a16:creationId xmlns:a16="http://schemas.microsoft.com/office/drawing/2014/main" id="{C19F8C8E-5B4F-5F49-842B-D6D0644E24BD}"/>
              </a:ext>
            </a:extLst>
          </p:cNvPr>
          <p:cNvSpPr txBox="1">
            <a:spLocks/>
          </p:cNvSpPr>
          <p:nvPr/>
        </p:nvSpPr>
        <p:spPr>
          <a:xfrm>
            <a:off x="4495005" y="4994727"/>
            <a:ext cx="6453187" cy="1325563"/>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dk1"/>
              </a:buClr>
              <a:buSzPts val="18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r>
              <a:rPr lang="en-GB" kern="0" dirty="0">
                <a:latin typeface="Bahnschrift" panose="020B0502040204020203" pitchFamily="34" charset="0"/>
              </a:rPr>
              <a:t>THANK YOU!!!</a:t>
            </a:r>
          </a:p>
        </p:txBody>
      </p:sp>
    </p:spTree>
    <p:extLst>
      <p:ext uri="{BB962C8B-B14F-4D97-AF65-F5344CB8AC3E}">
        <p14:creationId xmlns:p14="http://schemas.microsoft.com/office/powerpoint/2010/main" val="110674789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6" name="Picture 4">
            <a:extLst>
              <a:ext uri="{FF2B5EF4-FFF2-40B4-BE49-F238E27FC236}">
                <a16:creationId xmlns:a16="http://schemas.microsoft.com/office/drawing/2014/main" id="{0B5F4006-1A38-AC48-A167-99DC4A1FE476}"/>
              </a:ext>
            </a:extLst>
          </p:cNvPr>
          <p:cNvPicPr>
            <a:picLocks noChangeAspect="1" noChangeArrowheads="1"/>
          </p:cNvPicPr>
          <p:nvPr/>
        </p:nvPicPr>
        <p:blipFill rotWithShape="1">
          <a:blip r:embed="rId2" cstate="screen">
            <a:grayscl/>
            <a:extLst>
              <a:ext uri="{BEBA8EAE-BF5A-486C-A8C5-ECC9F3942E4B}">
                <a14:imgProps xmlns:a14="http://schemas.microsoft.com/office/drawing/2010/main">
                  <a14:imgLayer r:embed="rId3">
                    <a14:imgEffect>
                      <a14:colorTemperature colorTemp="2649"/>
                    </a14:imgEffect>
                    <a14:imgEffect>
                      <a14:saturation sat="54000"/>
                    </a14:imgEffect>
                  </a14:imgLayer>
                </a14:imgProps>
              </a:ext>
              <a:ext uri="{28A0092B-C50C-407E-A947-70E740481C1C}">
                <a14:useLocalDpi xmlns:a14="http://schemas.microsoft.com/office/drawing/2010/main"/>
              </a:ext>
            </a:extLst>
          </a:blip>
          <a:srcRect/>
          <a:stretch/>
        </p:blipFill>
        <p:spPr bwMode="auto">
          <a:xfrm>
            <a:off x="4992877" y="0"/>
            <a:ext cx="7199123" cy="637540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28FD53BA-C20F-5D41-8774-F637CFA9233D}"/>
              </a:ext>
            </a:extLst>
          </p:cNvPr>
          <p:cNvPicPr>
            <a:picLocks noChangeAspect="1"/>
          </p:cNvPicPr>
          <p:nvPr/>
        </p:nvPicPr>
        <p:blipFill>
          <a:blip r:embed="rId4" cstate="email">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7" name="Title 1">
            <a:extLst>
              <a:ext uri="{FF2B5EF4-FFF2-40B4-BE49-F238E27FC236}">
                <a16:creationId xmlns:a16="http://schemas.microsoft.com/office/drawing/2014/main" id="{074B2956-D046-BC47-9477-9C0BE3F3B708}"/>
              </a:ext>
            </a:extLst>
          </p:cNvPr>
          <p:cNvSpPr txBox="1">
            <a:spLocks/>
          </p:cNvSpPr>
          <p:nvPr/>
        </p:nvSpPr>
        <p:spPr>
          <a:xfrm>
            <a:off x="504179" y="4689995"/>
            <a:ext cx="3858125" cy="1290456"/>
          </a:xfrm>
          <a:prstGeom prst="rect">
            <a:avLst/>
          </a:prstGeom>
          <a:noFill/>
          <a:ln>
            <a:noFill/>
          </a:ln>
        </p:spPr>
        <p:txBody>
          <a:bodyPr spcFirstLastPara="1" wrap="square" lIns="91425" tIns="45700" rIns="91425" bIns="45700" anchor="ctr" anchorCtr="0">
            <a:no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dk1"/>
              </a:buClr>
              <a:buSzPts val="18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r>
              <a:rPr lang="en-GB" sz="1600" kern="0" dirty="0" err="1">
                <a:latin typeface="Bahnschrift Light SemiCondensed" panose="020B0502040204020203" pitchFamily="34" charset="0"/>
                <a:cs typeface="Bahnschrift" panose="020F0502020204030204" pitchFamily="34" charset="0"/>
              </a:rPr>
              <a:t>PlanAdapt</a:t>
            </a:r>
            <a:r>
              <a:rPr lang="en-GB" sz="1600" kern="0" dirty="0">
                <a:latin typeface="Bahnschrift Light SemiCondensed" panose="020B0502040204020203" pitchFamily="34" charset="0"/>
                <a:cs typeface="Bahnschrift" panose="020F0502020204030204" pitchFamily="34" charset="0"/>
              </a:rPr>
              <a:t> is an independent global network-based organisation that provides knowledge services in support of effective, economically just and socially inclusive climate change adaptation and climate risk management around the world, with particular focus on the Global South.</a:t>
            </a:r>
            <a:br>
              <a:rPr lang="en-GB" sz="1600" kern="0" dirty="0">
                <a:latin typeface="Bahnschrift Light SemiCondensed" panose="020B0502040204020203" pitchFamily="34" charset="0"/>
                <a:cs typeface="Bahnschrift" panose="020F0502020204030204" pitchFamily="34" charset="0"/>
              </a:rPr>
            </a:br>
            <a:br>
              <a:rPr lang="en-GB" sz="1600" kern="0" dirty="0">
                <a:latin typeface="Bahnschrift Light SemiCondensed" panose="020B0502040204020203" pitchFamily="34" charset="0"/>
                <a:cs typeface="Bahnschrift" panose="020F0502020204030204" pitchFamily="34" charset="0"/>
              </a:rPr>
            </a:br>
            <a:r>
              <a:rPr lang="en-GB" sz="1600" kern="0" dirty="0">
                <a:latin typeface="Bahnschrift Light SemiCondensed" panose="020B0502040204020203" pitchFamily="34" charset="0"/>
                <a:cs typeface="Bahnschrift" panose="020F0502020204030204" pitchFamily="34" charset="0"/>
              </a:rPr>
              <a:t>For more information: </a:t>
            </a:r>
            <a:r>
              <a:rPr lang="en-GB" sz="1600" kern="0" dirty="0">
                <a:latin typeface="Bahnschrift Light SemiCondensed" panose="020B0502040204020203" pitchFamily="34" charset="0"/>
                <a:cs typeface="Bahnschrift" panose="020F0502020204030204" pitchFamily="34" charset="0"/>
                <a:hlinkClick r:id="rId5"/>
              </a:rPr>
              <a:t>info@plan-adapt.org</a:t>
            </a:r>
            <a:br>
              <a:rPr lang="en-GB" sz="1200" kern="0" dirty="0">
                <a:latin typeface="Bahnschrift Light SemiCondensed" panose="020B0502040204020203" pitchFamily="34" charset="0"/>
                <a:cs typeface="Bahnschrift" panose="020F0502020204030204" pitchFamily="34" charset="0"/>
              </a:rPr>
            </a:br>
            <a:br>
              <a:rPr lang="en-GB" sz="1200" kern="0" dirty="0">
                <a:latin typeface="Bahnschrift Light SemiCondensed" panose="020B0502040204020203" pitchFamily="34" charset="0"/>
                <a:cs typeface="Bahnschrift" panose="020F0502020204030204" pitchFamily="34" charset="0"/>
              </a:rPr>
            </a:br>
            <a:r>
              <a:rPr lang="en-US" sz="1100" kern="0" dirty="0">
                <a:sym typeface="Symbol" pitchFamily="2" charset="2"/>
              </a:rPr>
              <a:t></a:t>
            </a:r>
            <a:r>
              <a:rPr lang="en-DE" sz="1100" kern="0" dirty="0"/>
              <a:t> </a:t>
            </a:r>
            <a:r>
              <a:rPr lang="en-DE" sz="1100" kern="0" dirty="0">
                <a:latin typeface="Bahnschrift Light SemiCondensed" panose="020B0502040204020203" pitchFamily="34" charset="0"/>
              </a:rPr>
              <a:t>PlanAdapt 2021</a:t>
            </a:r>
            <a:br>
              <a:rPr lang="en-GB" sz="1200" kern="0" dirty="0">
                <a:latin typeface="Bahnschrift Light SemiCondensed" panose="020B0502040204020203" pitchFamily="34" charset="0"/>
                <a:cs typeface="Bahnschrift" panose="020F0502020204030204" pitchFamily="34" charset="0"/>
              </a:rPr>
            </a:br>
            <a:endParaRPr lang="en-GB" sz="1200" kern="0" dirty="0">
              <a:latin typeface="Bahnschrift Light SemiCondensed" panose="020B0502040204020203" pitchFamily="34" charset="0"/>
              <a:cs typeface="Bahnschrift" panose="020F0502020204030204" pitchFamily="34" charset="0"/>
            </a:endParaRPr>
          </a:p>
        </p:txBody>
      </p:sp>
      <p:sp>
        <p:nvSpPr>
          <p:cNvPr id="8" name="Subtitle 2">
            <a:extLst>
              <a:ext uri="{FF2B5EF4-FFF2-40B4-BE49-F238E27FC236}">
                <a16:creationId xmlns:a16="http://schemas.microsoft.com/office/drawing/2014/main" id="{9A6E5F9B-8BC3-2346-AD49-38D32007423B}"/>
              </a:ext>
            </a:extLst>
          </p:cNvPr>
          <p:cNvSpPr txBox="1">
            <a:spLocks/>
          </p:cNvSpPr>
          <p:nvPr/>
        </p:nvSpPr>
        <p:spPr>
          <a:xfrm>
            <a:off x="5985043" y="6154989"/>
            <a:ext cx="5143500" cy="921524"/>
          </a:xfrm>
          <a:prstGeom prst="rect">
            <a:avLst/>
          </a:prstGeom>
          <a:noFill/>
          <a:ln>
            <a:noFill/>
          </a:ln>
        </p:spPr>
        <p:txBody>
          <a:bodyPr spcFirstLastPara="1" wrap="square" lIns="91425" tIns="45700" rIns="91425" bIns="45700" anchor="t" anchorCtr="0">
            <a:normAutofit/>
          </a:bodyPr>
          <a:lstStyle>
            <a:defPPr marR="0" lvl="0" algn="l" rtl="0">
              <a:lnSpc>
                <a:spcPct val="100000"/>
              </a:lnSpc>
              <a:spcBef>
                <a:spcPts val="0"/>
              </a:spcBef>
              <a:spcAft>
                <a:spcPts val="0"/>
              </a:spcAft>
            </a:defPPr>
            <a:lvl1pPr marL="457200" marR="0" lvl="0" indent="-342900" algn="l" rtl="0">
              <a:lnSpc>
                <a:spcPct val="90000"/>
              </a:lnSpc>
              <a:spcBef>
                <a:spcPts val="1000"/>
              </a:spcBef>
              <a:spcAft>
                <a:spcPts val="0"/>
              </a:spcAft>
              <a:buClr>
                <a:schemeClr val="dk1"/>
              </a:buClr>
              <a:buSzPts val="1800"/>
              <a:buFont typeface="Arial"/>
              <a:buChar char="•"/>
              <a:defRPr sz="28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500"/>
              </a:spcBef>
              <a:spcAft>
                <a:spcPts val="0"/>
              </a:spcAft>
              <a:buClr>
                <a:schemeClr val="dk1"/>
              </a:buClr>
              <a:buSzPts val="1800"/>
              <a:buFont typeface="Arial"/>
              <a:buChar char="•"/>
              <a:defRPr sz="2400" b="0" i="0" u="none" strike="noStrike" cap="none">
                <a:solidFill>
                  <a:schemeClr val="dk1"/>
                </a:solidFill>
                <a:latin typeface="Calibri"/>
                <a:ea typeface="Calibri"/>
                <a:cs typeface="Calibri"/>
                <a:sym typeface="Calibri"/>
              </a:defRPr>
            </a:lvl2pPr>
            <a:lvl3pPr marL="1371600" marR="0" lvl="2" indent="-342900" algn="l" rtl="0">
              <a:lnSpc>
                <a:spcPct val="90000"/>
              </a:lnSpc>
              <a:spcBef>
                <a:spcPts val="500"/>
              </a:spcBef>
              <a:spcAft>
                <a:spcPts val="0"/>
              </a:spcAft>
              <a:buClr>
                <a:schemeClr val="dk1"/>
              </a:buClr>
              <a:buSzPts val="18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114300" indent="0">
              <a:spcBef>
                <a:spcPts val="200"/>
              </a:spcBef>
              <a:buNone/>
            </a:pPr>
            <a:r>
              <a:rPr lang="en-GB" sz="1400" kern="0" dirty="0" err="1">
                <a:latin typeface="Bahnschrift SemiCondensed" panose="020B0502040204020203" pitchFamily="34" charset="0"/>
              </a:rPr>
              <a:t>www.plan-adapt.org</a:t>
            </a:r>
            <a:endParaRPr lang="en-GB" sz="1400" kern="0" dirty="0">
              <a:latin typeface="Bahnschrift SemiCondensed" panose="020B0502040204020203" pitchFamily="34" charset="0"/>
            </a:endParaRPr>
          </a:p>
        </p:txBody>
      </p:sp>
      <p:pic>
        <p:nvPicPr>
          <p:cNvPr id="9" name="Picture 8">
            <a:extLst>
              <a:ext uri="{FF2B5EF4-FFF2-40B4-BE49-F238E27FC236}">
                <a16:creationId xmlns:a16="http://schemas.microsoft.com/office/drawing/2014/main" id="{99B3CC06-B43E-6E4D-AD95-758A124B516D}"/>
              </a:ext>
            </a:extLst>
          </p:cNvPr>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1035315" y="467390"/>
            <a:ext cx="2922247" cy="754851"/>
          </a:xfrm>
          <a:prstGeom prst="rect">
            <a:avLst/>
          </a:prstGeom>
        </p:spPr>
      </p:pic>
    </p:spTree>
    <p:extLst>
      <p:ext uri="{BB962C8B-B14F-4D97-AF65-F5344CB8AC3E}">
        <p14:creationId xmlns:p14="http://schemas.microsoft.com/office/powerpoint/2010/main" val="3550385958"/>
      </p:ext>
    </p:extLst>
  </p:cSld>
  <p:clrMapOvr>
    <a:masterClrMapping/>
  </p:clrMapOvr>
</p:sld>
</file>

<file path=ppt/theme/theme1.xml><?xml version="1.0" encoding="utf-8"?>
<a:theme xmlns:a="http://schemas.openxmlformats.org/drawingml/2006/main" name="2_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DA63DFACE240AD45B6A087BFBED7A529" ma:contentTypeVersion="6" ma:contentTypeDescription="Create a new document." ma:contentTypeScope="" ma:versionID="877c510e580d752348d6279d486da5c8">
  <xsd:schema xmlns:xsd="http://www.w3.org/2001/XMLSchema" xmlns:xs="http://www.w3.org/2001/XMLSchema" xmlns:p="http://schemas.microsoft.com/office/2006/metadata/properties" xmlns:ns2="292549ed-7e0a-4c09-8543-876253aa6ec7" xmlns:ns3="16da529a-1abf-471e-b060-d57e502df2d3" targetNamespace="http://schemas.microsoft.com/office/2006/metadata/properties" ma:root="true" ma:fieldsID="41fa901e6bdf35500812a60103ca8a4f" ns2:_="" ns3:_="">
    <xsd:import namespace="292549ed-7e0a-4c09-8543-876253aa6ec7"/>
    <xsd:import namespace="16da529a-1abf-471e-b060-d57e502df2d3"/>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292549ed-7e0a-4c09-8543-876253aa6ec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16da529a-1abf-471e-b060-d57e502df2d3"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5EDAF445-7CE8-4D66-BC25-92B2DC471A3D}">
  <ds:schemaRefs>
    <ds:schemaRef ds:uri="http://schemas.microsoft.com/sharepoint/v3/contenttype/forms"/>
  </ds:schemaRefs>
</ds:datastoreItem>
</file>

<file path=customXml/itemProps2.xml><?xml version="1.0" encoding="utf-8"?>
<ds:datastoreItem xmlns:ds="http://schemas.openxmlformats.org/officeDocument/2006/customXml" ds:itemID="{CC2AE916-4F75-4F16-BAC5-7363AD37A7AC}">
  <ds:schemaRefs>
    <ds:schemaRef ds:uri="http://purl.org/dc/elements/1.1/"/>
    <ds:schemaRef ds:uri="http://schemas.microsoft.com/office/2006/metadata/properties"/>
    <ds:schemaRef ds:uri="http://www.w3.org/XML/1998/namespace"/>
    <ds:schemaRef ds:uri="http://purl.org/dc/terms/"/>
    <ds:schemaRef ds:uri="http://schemas.microsoft.com/office/infopath/2007/PartnerControls"/>
    <ds:schemaRef ds:uri="http://schemas.openxmlformats.org/package/2006/metadata/core-properties"/>
    <ds:schemaRef ds:uri="http://schemas.microsoft.com/office/2006/documentManagement/types"/>
    <ds:schemaRef ds:uri="16da529a-1abf-471e-b060-d57e502df2d3"/>
    <ds:schemaRef ds:uri="292549ed-7e0a-4c09-8543-876253aa6ec7"/>
    <ds:schemaRef ds:uri="http://purl.org/dc/dcmitype/"/>
  </ds:schemaRefs>
</ds:datastoreItem>
</file>

<file path=customXml/itemProps3.xml><?xml version="1.0" encoding="utf-8"?>
<ds:datastoreItem xmlns:ds="http://schemas.openxmlformats.org/officeDocument/2006/customXml" ds:itemID="{9F83730E-C26B-42D3-9EC9-8CB5B1CC9EBE}">
  <ds:schemaRefs>
    <ds:schemaRef ds:uri="16da529a-1abf-471e-b060-d57e502df2d3"/>
    <ds:schemaRef ds:uri="292549ed-7e0a-4c09-8543-876253aa6ec7"/>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docProps/app.xml><?xml version="1.0" encoding="utf-8"?>
<Properties xmlns="http://schemas.openxmlformats.org/officeDocument/2006/extended-properties" xmlns:vt="http://schemas.openxmlformats.org/officeDocument/2006/docPropsVTypes">
  <Template/>
  <TotalTime>17752</TotalTime>
  <Words>2008</Words>
  <Application>Microsoft Macintosh PowerPoint</Application>
  <PresentationFormat>Widescreen</PresentationFormat>
  <Paragraphs>139</Paragraphs>
  <Slides>19</Slides>
  <Notes>11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19</vt:i4>
      </vt:variant>
    </vt:vector>
  </HeadingPairs>
  <TitlesOfParts>
    <vt:vector size="25" baseType="lpstr">
      <vt:lpstr>Arial</vt:lpstr>
      <vt:lpstr>Bahnschrift</vt:lpstr>
      <vt:lpstr>Bahnschrift Light SemiCondensed</vt:lpstr>
      <vt:lpstr>Bahnschrift SemiCondensed</vt:lpstr>
      <vt:lpstr>Calibri</vt:lpstr>
      <vt:lpstr>2_Office Theme</vt:lpstr>
      <vt:lpstr>PowerPoint Presentation</vt:lpstr>
      <vt:lpstr>Who We Work For</vt:lpstr>
      <vt:lpstr>What We Aim to Improve</vt:lpstr>
      <vt:lpstr>Principles We Care About</vt:lpstr>
      <vt:lpstr>‘How’ We Build PlanAdapt Matters to Us </vt:lpstr>
      <vt:lpstr>A decentralised, global network of collaborators &amp; learners  </vt:lpstr>
      <vt:lpstr>Earn, Learn and Grow Together!</vt:lpstr>
      <vt:lpstr>PowerPoint Presentation</vt:lpstr>
      <vt:lpstr>PowerPoint Presentation</vt:lpstr>
      <vt:lpstr>Walking the Last Mile of Knowledge Transfer</vt:lpstr>
      <vt:lpstr>PlanAdapt‘s Knowledge Services</vt:lpstr>
      <vt:lpstr>Our Thematic Areas</vt:lpstr>
      <vt:lpstr>The Climate Co-Adaptation Lab A Collaborative, Bottom-up Innovation Space to Collectively Pursue Work Opportunities and Develop Ideas and Concepts</vt:lpstr>
      <vt:lpstr>PowerPoint Presentation</vt:lpstr>
      <vt:lpstr>Working with Others,  PlanAdapt ...</vt:lpstr>
      <vt:lpstr>Working with Others,  PlanAdapt ...</vt:lpstr>
      <vt:lpstr>Working with Others,  PlanAdapt ...</vt:lpstr>
      <vt:lpstr>If you are interested to further engage... </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Key points for GAMI meeting</dc:title>
  <dc:creator>Martin Rokitzki</dc:creator>
  <cp:lastModifiedBy>Martin Rokitzki</cp:lastModifiedBy>
  <cp:revision>188</cp:revision>
  <cp:lastPrinted>2020-09-18T06:54:05Z</cp:lastPrinted>
  <dcterms:created xsi:type="dcterms:W3CDTF">2020-09-17T09:26:35Z</dcterms:created>
  <dcterms:modified xsi:type="dcterms:W3CDTF">2021-03-11T10:05:16Z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0x010100DA63DFACE240AD45B6A087BFBED7A529</vt:lpwstr>
  </property>
</Properties>
</file>